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28"/>
  </p:notesMasterIdLst>
  <p:sldIdLst>
    <p:sldId id="256" r:id="rId2"/>
    <p:sldId id="257" r:id="rId3"/>
    <p:sldId id="276" r:id="rId4"/>
    <p:sldId id="275" r:id="rId5"/>
    <p:sldId id="283" r:id="rId6"/>
    <p:sldId id="258" r:id="rId7"/>
    <p:sldId id="282" r:id="rId8"/>
    <p:sldId id="260" r:id="rId9"/>
    <p:sldId id="261" r:id="rId10"/>
    <p:sldId id="271" r:id="rId11"/>
    <p:sldId id="262" r:id="rId12"/>
    <p:sldId id="269" r:id="rId13"/>
    <p:sldId id="263" r:id="rId14"/>
    <p:sldId id="267" r:id="rId15"/>
    <p:sldId id="268" r:id="rId16"/>
    <p:sldId id="280" r:id="rId17"/>
    <p:sldId id="264" r:id="rId18"/>
    <p:sldId id="272" r:id="rId19"/>
    <p:sldId id="273" r:id="rId20"/>
    <p:sldId id="278" r:id="rId21"/>
    <p:sldId id="274" r:id="rId22"/>
    <p:sldId id="279" r:id="rId23"/>
    <p:sldId id="265" r:id="rId24"/>
    <p:sldId id="277" r:id="rId25"/>
    <p:sldId id="266" r:id="rId26"/>
    <p:sldId id="281"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p:restoredTop sz="94762"/>
  </p:normalViewPr>
  <p:slideViewPr>
    <p:cSldViewPr snapToGrid="0" snapToObjects="1">
      <p:cViewPr>
        <p:scale>
          <a:sx n="137" d="100"/>
          <a:sy n="137" d="100"/>
        </p:scale>
        <p:origin x="143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534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9AD9DA-FD1E-244F-84FB-1B0503594D1C}" type="datetimeFigureOut">
              <a:rPr lang="en-US" smtClean="0"/>
              <a:t>9/2/19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4484D1-ED6C-ED48-9EC4-E8FBCA7BDC0F}" type="slidenum">
              <a:rPr lang="en-US" smtClean="0"/>
              <a:t>‹#›</a:t>
            </a:fld>
            <a:endParaRPr lang="en-US"/>
          </a:p>
        </p:txBody>
      </p:sp>
    </p:spTree>
    <p:extLst>
      <p:ext uri="{BB962C8B-B14F-4D97-AF65-F5344CB8AC3E}">
        <p14:creationId xmlns:p14="http://schemas.microsoft.com/office/powerpoint/2010/main" val="130834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4484D1-ED6C-ED48-9EC4-E8FBCA7BDC0F}" type="slidenum">
              <a:rPr lang="en-US" smtClean="0"/>
              <a:t>1</a:t>
            </a:fld>
            <a:endParaRPr lang="en-US"/>
          </a:p>
        </p:txBody>
      </p:sp>
    </p:spTree>
    <p:extLst>
      <p:ext uri="{BB962C8B-B14F-4D97-AF65-F5344CB8AC3E}">
        <p14:creationId xmlns:p14="http://schemas.microsoft.com/office/powerpoint/2010/main" val="3957279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4484D1-ED6C-ED48-9EC4-E8FBCA7BDC0F}" type="slidenum">
              <a:rPr lang="en-US" smtClean="0"/>
              <a:t>9</a:t>
            </a:fld>
            <a:endParaRPr lang="en-US"/>
          </a:p>
        </p:txBody>
      </p:sp>
    </p:spTree>
    <p:extLst>
      <p:ext uri="{BB962C8B-B14F-4D97-AF65-F5344CB8AC3E}">
        <p14:creationId xmlns:p14="http://schemas.microsoft.com/office/powerpoint/2010/main" val="3272729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8CF17-D883-0141-A876-A7ABD5F7066B}"/>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744F50A0-06F9-1E42-9E0A-371892B5E21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B019921-B292-544D-BFB2-C9E2C319829A}"/>
              </a:ext>
            </a:extLst>
          </p:cNvPr>
          <p:cNvSpPr>
            <a:spLocks noGrp="1"/>
          </p:cNvSpPr>
          <p:nvPr>
            <p:ph type="dt" sz="half" idx="10"/>
          </p:nvPr>
        </p:nvSpPr>
        <p:spPr/>
        <p:txBody>
          <a:bodyPr/>
          <a:lstStyle/>
          <a:p>
            <a:fld id="{6680521D-141E-4E46-80DA-2612C101FA70}" type="datetime1">
              <a:rPr lang="en-GB" smtClean="0"/>
              <a:t>02/09/2019</a:t>
            </a:fld>
            <a:endParaRPr lang="en-US" dirty="0"/>
          </a:p>
        </p:txBody>
      </p:sp>
      <p:sp>
        <p:nvSpPr>
          <p:cNvPr id="5" name="Footer Placeholder 4">
            <a:extLst>
              <a:ext uri="{FF2B5EF4-FFF2-40B4-BE49-F238E27FC236}">
                <a16:creationId xmlns:a16="http://schemas.microsoft.com/office/drawing/2014/main" id="{0AF5EECB-AB5B-AD43-9C08-E97E627DDAE3}"/>
              </a:ext>
            </a:extLst>
          </p:cNvPr>
          <p:cNvSpPr>
            <a:spLocks noGrp="1"/>
          </p:cNvSpPr>
          <p:nvPr>
            <p:ph type="ftr" sz="quarter" idx="11"/>
          </p:nvPr>
        </p:nvSpPr>
        <p:spPr/>
        <p:txBody>
          <a:bodyPr/>
          <a:lstStyle/>
          <a:p>
            <a:r>
              <a:rPr lang="en-US"/>
              <a:t>The NIR corn data set</a:t>
            </a:r>
            <a:endParaRPr lang="en-US" dirty="0"/>
          </a:p>
        </p:txBody>
      </p:sp>
      <p:sp>
        <p:nvSpPr>
          <p:cNvPr id="6" name="Slide Number Placeholder 5">
            <a:extLst>
              <a:ext uri="{FF2B5EF4-FFF2-40B4-BE49-F238E27FC236}">
                <a16:creationId xmlns:a16="http://schemas.microsoft.com/office/drawing/2014/main" id="{A4BB187D-FD8B-B64A-AD04-5A24DB353711}"/>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341515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358F-33E0-D44B-A43D-684757AD05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B0D4BD8-6C8A-F14F-958D-E26458CA879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3E2ED9-2996-A24F-9975-95ED72231D52}"/>
              </a:ext>
            </a:extLst>
          </p:cNvPr>
          <p:cNvSpPr>
            <a:spLocks noGrp="1"/>
          </p:cNvSpPr>
          <p:nvPr>
            <p:ph type="dt" sz="half" idx="10"/>
          </p:nvPr>
        </p:nvSpPr>
        <p:spPr/>
        <p:txBody>
          <a:bodyPr/>
          <a:lstStyle/>
          <a:p>
            <a:fld id="{F895A104-7ED5-DF45-98DE-BDA8C4A84630}" type="datetime1">
              <a:rPr lang="en-GB" smtClean="0"/>
              <a:t>02/09/2019</a:t>
            </a:fld>
            <a:endParaRPr lang="en-US"/>
          </a:p>
        </p:txBody>
      </p:sp>
      <p:sp>
        <p:nvSpPr>
          <p:cNvPr id="5" name="Footer Placeholder 4">
            <a:extLst>
              <a:ext uri="{FF2B5EF4-FFF2-40B4-BE49-F238E27FC236}">
                <a16:creationId xmlns:a16="http://schemas.microsoft.com/office/drawing/2014/main" id="{EB2D48AB-2F15-0944-9A3F-D02DAA7351AB}"/>
              </a:ext>
            </a:extLst>
          </p:cNvPr>
          <p:cNvSpPr>
            <a:spLocks noGrp="1"/>
          </p:cNvSpPr>
          <p:nvPr>
            <p:ph type="ftr" sz="quarter" idx="11"/>
          </p:nvPr>
        </p:nvSpPr>
        <p:spPr/>
        <p:txBody>
          <a:bodyPr/>
          <a:lstStyle/>
          <a:p>
            <a:r>
              <a:rPr lang="en-US"/>
              <a:t>The NIR corn data set</a:t>
            </a:r>
          </a:p>
        </p:txBody>
      </p:sp>
      <p:sp>
        <p:nvSpPr>
          <p:cNvPr id="6" name="Slide Number Placeholder 5">
            <a:extLst>
              <a:ext uri="{FF2B5EF4-FFF2-40B4-BE49-F238E27FC236}">
                <a16:creationId xmlns:a16="http://schemas.microsoft.com/office/drawing/2014/main" id="{60E9868A-FA02-1E49-81DD-9B30F9B550B2}"/>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4069953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2DE18A-2682-2B49-9D9B-78316A4C71E5}"/>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0FD6C11-8A7D-B345-B4F1-70DD6FF6988B}"/>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8F4B50-87D1-A147-A33D-4A7E7A613EC8}"/>
              </a:ext>
            </a:extLst>
          </p:cNvPr>
          <p:cNvSpPr>
            <a:spLocks noGrp="1"/>
          </p:cNvSpPr>
          <p:nvPr>
            <p:ph type="dt" sz="half" idx="10"/>
          </p:nvPr>
        </p:nvSpPr>
        <p:spPr/>
        <p:txBody>
          <a:bodyPr/>
          <a:lstStyle/>
          <a:p>
            <a:fld id="{77871F2A-0766-B84F-8214-B8A05F59173E}" type="datetime1">
              <a:rPr lang="en-GB" smtClean="0"/>
              <a:t>02/09/2019</a:t>
            </a:fld>
            <a:endParaRPr lang="en-US"/>
          </a:p>
        </p:txBody>
      </p:sp>
      <p:sp>
        <p:nvSpPr>
          <p:cNvPr id="5" name="Footer Placeholder 4">
            <a:extLst>
              <a:ext uri="{FF2B5EF4-FFF2-40B4-BE49-F238E27FC236}">
                <a16:creationId xmlns:a16="http://schemas.microsoft.com/office/drawing/2014/main" id="{FF3FFA1F-3328-CC41-B65A-8519B93F3B5C}"/>
              </a:ext>
            </a:extLst>
          </p:cNvPr>
          <p:cNvSpPr>
            <a:spLocks noGrp="1"/>
          </p:cNvSpPr>
          <p:nvPr>
            <p:ph type="ftr" sz="quarter" idx="11"/>
          </p:nvPr>
        </p:nvSpPr>
        <p:spPr/>
        <p:txBody>
          <a:bodyPr/>
          <a:lstStyle/>
          <a:p>
            <a:r>
              <a:rPr lang="en-US"/>
              <a:t>The NIR corn data set</a:t>
            </a:r>
          </a:p>
        </p:txBody>
      </p:sp>
      <p:sp>
        <p:nvSpPr>
          <p:cNvPr id="6" name="Slide Number Placeholder 5">
            <a:extLst>
              <a:ext uri="{FF2B5EF4-FFF2-40B4-BE49-F238E27FC236}">
                <a16:creationId xmlns:a16="http://schemas.microsoft.com/office/drawing/2014/main" id="{4C68FE81-FF6F-E84C-B91E-46AE4AA0328E}"/>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1904249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5C6A4-CFE5-A74D-BCAB-EAE1ED02213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A6D57CB-76C7-1747-8B49-9832F0DBF86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ED5C4DD-A5C3-CC4F-B99C-FF6A17021911}"/>
              </a:ext>
            </a:extLst>
          </p:cNvPr>
          <p:cNvSpPr>
            <a:spLocks noGrp="1"/>
          </p:cNvSpPr>
          <p:nvPr>
            <p:ph type="dt" sz="half" idx="10"/>
          </p:nvPr>
        </p:nvSpPr>
        <p:spPr/>
        <p:txBody>
          <a:bodyPr/>
          <a:lstStyle/>
          <a:p>
            <a:fld id="{E3A1C59E-AFBC-C641-9FED-FA935FCA8A40}" type="datetime1">
              <a:rPr lang="en-GB" smtClean="0"/>
              <a:t>02/09/2019</a:t>
            </a:fld>
            <a:endParaRPr lang="en-US"/>
          </a:p>
        </p:txBody>
      </p:sp>
      <p:sp>
        <p:nvSpPr>
          <p:cNvPr id="5" name="Footer Placeholder 4">
            <a:extLst>
              <a:ext uri="{FF2B5EF4-FFF2-40B4-BE49-F238E27FC236}">
                <a16:creationId xmlns:a16="http://schemas.microsoft.com/office/drawing/2014/main" id="{761C12A5-2397-754E-AFA1-3A938EB4C295}"/>
              </a:ext>
            </a:extLst>
          </p:cNvPr>
          <p:cNvSpPr>
            <a:spLocks noGrp="1"/>
          </p:cNvSpPr>
          <p:nvPr>
            <p:ph type="ftr" sz="quarter" idx="11"/>
          </p:nvPr>
        </p:nvSpPr>
        <p:spPr/>
        <p:txBody>
          <a:bodyPr/>
          <a:lstStyle/>
          <a:p>
            <a:r>
              <a:rPr lang="en-US"/>
              <a:t>The NIR corn data set</a:t>
            </a:r>
          </a:p>
        </p:txBody>
      </p:sp>
      <p:sp>
        <p:nvSpPr>
          <p:cNvPr id="6" name="Slide Number Placeholder 5">
            <a:extLst>
              <a:ext uri="{FF2B5EF4-FFF2-40B4-BE49-F238E27FC236}">
                <a16:creationId xmlns:a16="http://schemas.microsoft.com/office/drawing/2014/main" id="{7404C6BE-F09D-D142-869B-9F95F377B59E}"/>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1228240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CF8F-1DD5-2348-B3C6-D4BE05254433}"/>
              </a:ext>
            </a:extLst>
          </p:cNvPr>
          <p:cNvSpPr>
            <a:spLocks noGrp="1"/>
          </p:cNvSpPr>
          <p:nvPr>
            <p:ph type="title"/>
          </p:nvPr>
        </p:nvSpPr>
        <p:spPr>
          <a:xfrm>
            <a:off x="623888" y="1709739"/>
            <a:ext cx="7886700" cy="2852737"/>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89201F1-C39E-D64A-BB48-5D3EE856F2B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FB8ACD6-2A05-F540-A80C-564250AFC9D7}"/>
              </a:ext>
            </a:extLst>
          </p:cNvPr>
          <p:cNvSpPr>
            <a:spLocks noGrp="1"/>
          </p:cNvSpPr>
          <p:nvPr>
            <p:ph type="dt" sz="half" idx="10"/>
          </p:nvPr>
        </p:nvSpPr>
        <p:spPr/>
        <p:txBody>
          <a:bodyPr/>
          <a:lstStyle/>
          <a:p>
            <a:fld id="{D3D0B906-F749-8747-891F-5EF584BF0C4D}" type="datetime1">
              <a:rPr lang="en-GB" smtClean="0"/>
              <a:t>02/09/2019</a:t>
            </a:fld>
            <a:endParaRPr lang="en-US"/>
          </a:p>
        </p:txBody>
      </p:sp>
      <p:sp>
        <p:nvSpPr>
          <p:cNvPr id="5" name="Footer Placeholder 4">
            <a:extLst>
              <a:ext uri="{FF2B5EF4-FFF2-40B4-BE49-F238E27FC236}">
                <a16:creationId xmlns:a16="http://schemas.microsoft.com/office/drawing/2014/main" id="{F9E6B1BF-1C08-B24F-B46D-8AAA88C183A8}"/>
              </a:ext>
            </a:extLst>
          </p:cNvPr>
          <p:cNvSpPr>
            <a:spLocks noGrp="1"/>
          </p:cNvSpPr>
          <p:nvPr>
            <p:ph type="ftr" sz="quarter" idx="11"/>
          </p:nvPr>
        </p:nvSpPr>
        <p:spPr/>
        <p:txBody>
          <a:bodyPr/>
          <a:lstStyle/>
          <a:p>
            <a:r>
              <a:rPr lang="en-US"/>
              <a:t>The NIR corn data set</a:t>
            </a:r>
          </a:p>
        </p:txBody>
      </p:sp>
      <p:sp>
        <p:nvSpPr>
          <p:cNvPr id="6" name="Slide Number Placeholder 5">
            <a:extLst>
              <a:ext uri="{FF2B5EF4-FFF2-40B4-BE49-F238E27FC236}">
                <a16:creationId xmlns:a16="http://schemas.microsoft.com/office/drawing/2014/main" id="{AA59E61D-7818-4444-9AA1-52D191D48773}"/>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131622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5A051-71B0-FC40-BBA7-F43E6FA728A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C47C9E0-F240-9544-98B4-D741B323E038}"/>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BB1C4B0-3E75-A543-8025-CC092DB184D9}"/>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56EBC19-0E30-7148-B6A6-599AC2E71E26}"/>
              </a:ext>
            </a:extLst>
          </p:cNvPr>
          <p:cNvSpPr>
            <a:spLocks noGrp="1"/>
          </p:cNvSpPr>
          <p:nvPr>
            <p:ph type="dt" sz="half" idx="10"/>
          </p:nvPr>
        </p:nvSpPr>
        <p:spPr/>
        <p:txBody>
          <a:bodyPr/>
          <a:lstStyle/>
          <a:p>
            <a:fld id="{3F96B780-26AD-3F4A-8184-0E21D11C4441}" type="datetime1">
              <a:rPr lang="en-GB" smtClean="0"/>
              <a:t>02/09/2019</a:t>
            </a:fld>
            <a:endParaRPr lang="en-US"/>
          </a:p>
        </p:txBody>
      </p:sp>
      <p:sp>
        <p:nvSpPr>
          <p:cNvPr id="6" name="Footer Placeholder 5">
            <a:extLst>
              <a:ext uri="{FF2B5EF4-FFF2-40B4-BE49-F238E27FC236}">
                <a16:creationId xmlns:a16="http://schemas.microsoft.com/office/drawing/2014/main" id="{7EB0F910-2272-5F43-9EC7-230FBE5D069B}"/>
              </a:ext>
            </a:extLst>
          </p:cNvPr>
          <p:cNvSpPr>
            <a:spLocks noGrp="1"/>
          </p:cNvSpPr>
          <p:nvPr>
            <p:ph type="ftr" sz="quarter" idx="11"/>
          </p:nvPr>
        </p:nvSpPr>
        <p:spPr/>
        <p:txBody>
          <a:bodyPr/>
          <a:lstStyle/>
          <a:p>
            <a:r>
              <a:rPr lang="en-US"/>
              <a:t>The NIR corn data set</a:t>
            </a:r>
          </a:p>
        </p:txBody>
      </p:sp>
      <p:sp>
        <p:nvSpPr>
          <p:cNvPr id="7" name="Slide Number Placeholder 6">
            <a:extLst>
              <a:ext uri="{FF2B5EF4-FFF2-40B4-BE49-F238E27FC236}">
                <a16:creationId xmlns:a16="http://schemas.microsoft.com/office/drawing/2014/main" id="{DAD1BC5E-9A5D-3040-B30A-ED02753E3B48}"/>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1538235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676E-5923-A748-B9B0-8EACC8596B52}"/>
              </a:ext>
            </a:extLst>
          </p:cNvPr>
          <p:cNvSpPr>
            <a:spLocks noGrp="1"/>
          </p:cNvSpPr>
          <p:nvPr>
            <p:ph type="title"/>
          </p:nvPr>
        </p:nvSpPr>
        <p:spPr>
          <a:xfrm>
            <a:off x="629841" y="365126"/>
            <a:ext cx="78867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EAEBE14-6011-2042-B7EE-9ED70B1F4EA1}"/>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04F0F11B-7110-704B-AC80-A6780C7B6E1B}"/>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8A415AC-7939-8144-AB7A-4E5A6F53FF1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1E3BD903-9741-C444-9666-2B9E31C46345}"/>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AB99240-479C-584F-8B7D-8F2F3065180C}"/>
              </a:ext>
            </a:extLst>
          </p:cNvPr>
          <p:cNvSpPr>
            <a:spLocks noGrp="1"/>
          </p:cNvSpPr>
          <p:nvPr>
            <p:ph type="dt" sz="half" idx="10"/>
          </p:nvPr>
        </p:nvSpPr>
        <p:spPr/>
        <p:txBody>
          <a:bodyPr/>
          <a:lstStyle/>
          <a:p>
            <a:fld id="{18026E65-BDC5-5343-AB73-AC138315C6CE}" type="datetime1">
              <a:rPr lang="en-GB" smtClean="0"/>
              <a:t>02/09/2019</a:t>
            </a:fld>
            <a:endParaRPr lang="en-US"/>
          </a:p>
        </p:txBody>
      </p:sp>
      <p:sp>
        <p:nvSpPr>
          <p:cNvPr id="8" name="Footer Placeholder 7">
            <a:extLst>
              <a:ext uri="{FF2B5EF4-FFF2-40B4-BE49-F238E27FC236}">
                <a16:creationId xmlns:a16="http://schemas.microsoft.com/office/drawing/2014/main" id="{7F2E2F5A-D304-4A41-A32A-ACFDE7EC8B33}"/>
              </a:ext>
            </a:extLst>
          </p:cNvPr>
          <p:cNvSpPr>
            <a:spLocks noGrp="1"/>
          </p:cNvSpPr>
          <p:nvPr>
            <p:ph type="ftr" sz="quarter" idx="11"/>
          </p:nvPr>
        </p:nvSpPr>
        <p:spPr/>
        <p:txBody>
          <a:bodyPr/>
          <a:lstStyle/>
          <a:p>
            <a:r>
              <a:rPr lang="en-US"/>
              <a:t>The NIR corn data set</a:t>
            </a:r>
          </a:p>
        </p:txBody>
      </p:sp>
      <p:sp>
        <p:nvSpPr>
          <p:cNvPr id="9" name="Slide Number Placeholder 8">
            <a:extLst>
              <a:ext uri="{FF2B5EF4-FFF2-40B4-BE49-F238E27FC236}">
                <a16:creationId xmlns:a16="http://schemas.microsoft.com/office/drawing/2014/main" id="{7B351D7C-ECB9-EB48-90D2-76A1C42582B0}"/>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1043210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872DE-7F4A-984C-9836-A4B7AF64D35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5616B86-4AE6-A74D-8396-45F5DC6DDECF}"/>
              </a:ext>
            </a:extLst>
          </p:cNvPr>
          <p:cNvSpPr>
            <a:spLocks noGrp="1"/>
          </p:cNvSpPr>
          <p:nvPr>
            <p:ph type="dt" sz="half" idx="10"/>
          </p:nvPr>
        </p:nvSpPr>
        <p:spPr/>
        <p:txBody>
          <a:bodyPr/>
          <a:lstStyle/>
          <a:p>
            <a:fld id="{E3C929D4-91FE-6F4A-8E11-97960FD5F975}" type="datetime1">
              <a:rPr lang="en-GB" smtClean="0"/>
              <a:t>02/09/2019</a:t>
            </a:fld>
            <a:endParaRPr lang="en-US"/>
          </a:p>
        </p:txBody>
      </p:sp>
      <p:sp>
        <p:nvSpPr>
          <p:cNvPr id="4" name="Footer Placeholder 3">
            <a:extLst>
              <a:ext uri="{FF2B5EF4-FFF2-40B4-BE49-F238E27FC236}">
                <a16:creationId xmlns:a16="http://schemas.microsoft.com/office/drawing/2014/main" id="{DD87084B-59B1-3144-B47D-E82FB4C35195}"/>
              </a:ext>
            </a:extLst>
          </p:cNvPr>
          <p:cNvSpPr>
            <a:spLocks noGrp="1"/>
          </p:cNvSpPr>
          <p:nvPr>
            <p:ph type="ftr" sz="quarter" idx="11"/>
          </p:nvPr>
        </p:nvSpPr>
        <p:spPr/>
        <p:txBody>
          <a:bodyPr/>
          <a:lstStyle/>
          <a:p>
            <a:r>
              <a:rPr lang="en-US"/>
              <a:t>The NIR corn data set</a:t>
            </a:r>
          </a:p>
        </p:txBody>
      </p:sp>
      <p:sp>
        <p:nvSpPr>
          <p:cNvPr id="5" name="Slide Number Placeholder 4">
            <a:extLst>
              <a:ext uri="{FF2B5EF4-FFF2-40B4-BE49-F238E27FC236}">
                <a16:creationId xmlns:a16="http://schemas.microsoft.com/office/drawing/2014/main" id="{321ABAE1-92FC-2C4A-B7BC-7307F279EFCC}"/>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305741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50979F-2950-0347-B41F-A6F8BE9AB202}"/>
              </a:ext>
            </a:extLst>
          </p:cNvPr>
          <p:cNvSpPr>
            <a:spLocks noGrp="1"/>
          </p:cNvSpPr>
          <p:nvPr>
            <p:ph type="dt" sz="half" idx="10"/>
          </p:nvPr>
        </p:nvSpPr>
        <p:spPr/>
        <p:txBody>
          <a:bodyPr/>
          <a:lstStyle/>
          <a:p>
            <a:fld id="{F02002E4-F0A3-6D49-8758-8877BB46A363}" type="datetime1">
              <a:rPr lang="en-GB" smtClean="0"/>
              <a:t>02/09/2019</a:t>
            </a:fld>
            <a:endParaRPr lang="en-US"/>
          </a:p>
        </p:txBody>
      </p:sp>
      <p:sp>
        <p:nvSpPr>
          <p:cNvPr id="3" name="Footer Placeholder 2">
            <a:extLst>
              <a:ext uri="{FF2B5EF4-FFF2-40B4-BE49-F238E27FC236}">
                <a16:creationId xmlns:a16="http://schemas.microsoft.com/office/drawing/2014/main" id="{9382A3FD-4E71-A34D-8CA3-00785E3818C2}"/>
              </a:ext>
            </a:extLst>
          </p:cNvPr>
          <p:cNvSpPr>
            <a:spLocks noGrp="1"/>
          </p:cNvSpPr>
          <p:nvPr>
            <p:ph type="ftr" sz="quarter" idx="11"/>
          </p:nvPr>
        </p:nvSpPr>
        <p:spPr/>
        <p:txBody>
          <a:bodyPr/>
          <a:lstStyle/>
          <a:p>
            <a:r>
              <a:rPr lang="en-US"/>
              <a:t>The NIR corn data set</a:t>
            </a:r>
          </a:p>
        </p:txBody>
      </p:sp>
      <p:sp>
        <p:nvSpPr>
          <p:cNvPr id="4" name="Slide Number Placeholder 3">
            <a:extLst>
              <a:ext uri="{FF2B5EF4-FFF2-40B4-BE49-F238E27FC236}">
                <a16:creationId xmlns:a16="http://schemas.microsoft.com/office/drawing/2014/main" id="{4AB2EBBB-7C0F-F240-AB36-58689CB9D44E}"/>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521906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7ACD2-4109-8140-A2AE-AF169D1B07ED}"/>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8CCF547-0B3E-824A-A46C-B69592B84E3A}"/>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036AC7B-BFB8-5243-A5C3-BD1B4100EDB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142E5736-DECC-1544-9D90-A634354029E8}"/>
              </a:ext>
            </a:extLst>
          </p:cNvPr>
          <p:cNvSpPr>
            <a:spLocks noGrp="1"/>
          </p:cNvSpPr>
          <p:nvPr>
            <p:ph type="dt" sz="half" idx="10"/>
          </p:nvPr>
        </p:nvSpPr>
        <p:spPr/>
        <p:txBody>
          <a:bodyPr/>
          <a:lstStyle/>
          <a:p>
            <a:fld id="{EB10A2DC-7C2B-DA46-86E4-E3B68C8E102E}" type="datetime1">
              <a:rPr lang="en-GB" smtClean="0"/>
              <a:t>02/09/2019</a:t>
            </a:fld>
            <a:endParaRPr lang="en-US"/>
          </a:p>
        </p:txBody>
      </p:sp>
      <p:sp>
        <p:nvSpPr>
          <p:cNvPr id="6" name="Footer Placeholder 5">
            <a:extLst>
              <a:ext uri="{FF2B5EF4-FFF2-40B4-BE49-F238E27FC236}">
                <a16:creationId xmlns:a16="http://schemas.microsoft.com/office/drawing/2014/main" id="{BA1D6E15-4C81-CC4F-9C47-B3778CE88A54}"/>
              </a:ext>
            </a:extLst>
          </p:cNvPr>
          <p:cNvSpPr>
            <a:spLocks noGrp="1"/>
          </p:cNvSpPr>
          <p:nvPr>
            <p:ph type="ftr" sz="quarter" idx="11"/>
          </p:nvPr>
        </p:nvSpPr>
        <p:spPr/>
        <p:txBody>
          <a:bodyPr/>
          <a:lstStyle/>
          <a:p>
            <a:r>
              <a:rPr lang="en-US"/>
              <a:t>The NIR corn data set</a:t>
            </a:r>
          </a:p>
        </p:txBody>
      </p:sp>
      <p:sp>
        <p:nvSpPr>
          <p:cNvPr id="7" name="Slide Number Placeholder 6">
            <a:extLst>
              <a:ext uri="{FF2B5EF4-FFF2-40B4-BE49-F238E27FC236}">
                <a16:creationId xmlns:a16="http://schemas.microsoft.com/office/drawing/2014/main" id="{467EF75F-1856-EA4E-939E-1BB1EBF65358}"/>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2215363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7E51C-E18B-9249-9C2D-6616461FFCFE}"/>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B502505-28E0-D844-AAE8-E256643E5C9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96E0316-AC51-BB4F-AEA5-1B740178996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F053D3C5-521C-FF47-A1F3-6211D939C3E0}"/>
              </a:ext>
            </a:extLst>
          </p:cNvPr>
          <p:cNvSpPr>
            <a:spLocks noGrp="1"/>
          </p:cNvSpPr>
          <p:nvPr>
            <p:ph type="dt" sz="half" idx="10"/>
          </p:nvPr>
        </p:nvSpPr>
        <p:spPr/>
        <p:txBody>
          <a:bodyPr/>
          <a:lstStyle/>
          <a:p>
            <a:fld id="{8E489FF7-E363-0543-ABF7-580868E14E6C}" type="datetime1">
              <a:rPr lang="en-GB" smtClean="0"/>
              <a:t>02/09/2019</a:t>
            </a:fld>
            <a:endParaRPr lang="en-US"/>
          </a:p>
        </p:txBody>
      </p:sp>
      <p:sp>
        <p:nvSpPr>
          <p:cNvPr id="6" name="Footer Placeholder 5">
            <a:extLst>
              <a:ext uri="{FF2B5EF4-FFF2-40B4-BE49-F238E27FC236}">
                <a16:creationId xmlns:a16="http://schemas.microsoft.com/office/drawing/2014/main" id="{CC651106-86EB-0842-8296-F242DBAAC9A1}"/>
              </a:ext>
            </a:extLst>
          </p:cNvPr>
          <p:cNvSpPr>
            <a:spLocks noGrp="1"/>
          </p:cNvSpPr>
          <p:nvPr>
            <p:ph type="ftr" sz="quarter" idx="11"/>
          </p:nvPr>
        </p:nvSpPr>
        <p:spPr/>
        <p:txBody>
          <a:bodyPr/>
          <a:lstStyle/>
          <a:p>
            <a:r>
              <a:rPr lang="en-US"/>
              <a:t>The NIR corn data set</a:t>
            </a:r>
          </a:p>
        </p:txBody>
      </p:sp>
      <p:sp>
        <p:nvSpPr>
          <p:cNvPr id="7" name="Slide Number Placeholder 6">
            <a:extLst>
              <a:ext uri="{FF2B5EF4-FFF2-40B4-BE49-F238E27FC236}">
                <a16:creationId xmlns:a16="http://schemas.microsoft.com/office/drawing/2014/main" id="{37DBC1D4-0C95-E94E-A7DA-0F4D7364D679}"/>
              </a:ext>
            </a:extLst>
          </p:cNvPr>
          <p:cNvSpPr>
            <a:spLocks noGrp="1"/>
          </p:cNvSpPr>
          <p:nvPr>
            <p:ph type="sldNum" sz="quarter" idx="12"/>
          </p:nvPr>
        </p:nvSpPr>
        <p:spPr/>
        <p:txBody>
          <a:bodyPr/>
          <a:lstStyle/>
          <a:p>
            <a:fld id="{CBED4ABB-E37D-5E48-BBFF-810696452091}" type="slidenum">
              <a:rPr lang="en-US" smtClean="0"/>
              <a:t>‹#›</a:t>
            </a:fld>
            <a:endParaRPr lang="en-US"/>
          </a:p>
        </p:txBody>
      </p:sp>
    </p:spTree>
    <p:extLst>
      <p:ext uri="{BB962C8B-B14F-4D97-AF65-F5344CB8AC3E}">
        <p14:creationId xmlns:p14="http://schemas.microsoft.com/office/powerpoint/2010/main" val="1307889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26375-3137-774A-BABB-7EF0639C1A2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20F74F7-BD5B-B645-9081-0D730755B4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9FF548-4C78-6A4C-BC76-57BD252A8E1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D10A71D-F476-734C-B97E-6EB96C6F91CE}" type="datetime1">
              <a:rPr lang="en-GB" smtClean="0"/>
              <a:t>02/09/2019</a:t>
            </a:fld>
            <a:endParaRPr lang="en-US" dirty="0"/>
          </a:p>
        </p:txBody>
      </p:sp>
      <p:sp>
        <p:nvSpPr>
          <p:cNvPr id="5" name="Footer Placeholder 4">
            <a:extLst>
              <a:ext uri="{FF2B5EF4-FFF2-40B4-BE49-F238E27FC236}">
                <a16:creationId xmlns:a16="http://schemas.microsoft.com/office/drawing/2014/main" id="{D5828F7E-4D99-D440-A41F-F3C3EE59428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The NIR corn data set</a:t>
            </a:r>
          </a:p>
        </p:txBody>
      </p:sp>
      <p:sp>
        <p:nvSpPr>
          <p:cNvPr id="6" name="Slide Number Placeholder 5">
            <a:extLst>
              <a:ext uri="{FF2B5EF4-FFF2-40B4-BE49-F238E27FC236}">
                <a16:creationId xmlns:a16="http://schemas.microsoft.com/office/drawing/2014/main" id="{77D44DC0-CB85-6740-A14F-346176B7C17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ED4ABB-E37D-5E48-BBFF-810696452091}" type="slidenum">
              <a:rPr lang="en-US" smtClean="0"/>
              <a:t>‹#›</a:t>
            </a:fld>
            <a:endParaRPr lang="en-US"/>
          </a:p>
        </p:txBody>
      </p:sp>
      <p:pic>
        <p:nvPicPr>
          <p:cNvPr id="7" name="Picture 6">
            <a:extLst>
              <a:ext uri="{FF2B5EF4-FFF2-40B4-BE49-F238E27FC236}">
                <a16:creationId xmlns:a16="http://schemas.microsoft.com/office/drawing/2014/main" id="{92591E76-1777-BD44-A545-AF5686325853}"/>
              </a:ext>
            </a:extLst>
          </p:cNvPr>
          <p:cNvPicPr>
            <a:picLocks noChangeAspect="1"/>
          </p:cNvPicPr>
          <p:nvPr userDrawn="1"/>
        </p:nvPicPr>
        <p:blipFill>
          <a:blip r:embed="rId13"/>
          <a:stretch>
            <a:fillRect/>
          </a:stretch>
        </p:blipFill>
        <p:spPr>
          <a:xfrm>
            <a:off x="-1" y="0"/>
            <a:ext cx="9144001" cy="730512"/>
          </a:xfrm>
          <a:prstGeom prst="rect">
            <a:avLst/>
          </a:prstGeom>
        </p:spPr>
      </p:pic>
    </p:spTree>
    <p:extLst>
      <p:ext uri="{BB962C8B-B14F-4D97-AF65-F5344CB8AC3E}">
        <p14:creationId xmlns:p14="http://schemas.microsoft.com/office/powerpoint/2010/main" val="3933145118"/>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eigenvector.com/data/Corn/index.html" TargetMode="External"/><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gif"/><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gif"/></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E9A2596-EE59-2948-B9F3-D4AAB6D77931}"/>
              </a:ext>
            </a:extLst>
          </p:cNvPr>
          <p:cNvPicPr>
            <a:picLocks noChangeAspect="1"/>
          </p:cNvPicPr>
          <p:nvPr/>
        </p:nvPicPr>
        <p:blipFill rotWithShape="1">
          <a:blip r:embed="rId3"/>
          <a:srcRect r="44975" b="-1"/>
          <a:stretch/>
        </p:blipFill>
        <p:spPr>
          <a:xfrm>
            <a:off x="1" y="744718"/>
            <a:ext cx="9144000" cy="6113282"/>
          </a:xfrm>
          <a:prstGeom prst="rect">
            <a:avLst/>
          </a:prstGeom>
        </p:spPr>
      </p:pic>
      <p:sp>
        <p:nvSpPr>
          <p:cNvPr id="2" name="Title 1">
            <a:extLst>
              <a:ext uri="{FF2B5EF4-FFF2-40B4-BE49-F238E27FC236}">
                <a16:creationId xmlns:a16="http://schemas.microsoft.com/office/drawing/2014/main" id="{3CA59272-BE1E-C445-9C38-4AD54378A56A}"/>
              </a:ext>
            </a:extLst>
          </p:cNvPr>
          <p:cNvSpPr>
            <a:spLocks noGrp="1"/>
          </p:cNvSpPr>
          <p:nvPr>
            <p:ph type="ctrTitle"/>
          </p:nvPr>
        </p:nvSpPr>
        <p:spPr>
          <a:xfrm>
            <a:off x="1143000" y="1122363"/>
            <a:ext cx="6858000" cy="2387600"/>
          </a:xfrm>
        </p:spPr>
        <p:txBody>
          <a:bodyPr>
            <a:normAutofit/>
          </a:bodyPr>
          <a:lstStyle/>
          <a:p>
            <a:r>
              <a:rPr lang="en-US" dirty="0"/>
              <a:t>The NIR corn data set</a:t>
            </a:r>
            <a:br>
              <a:rPr lang="en-US" dirty="0"/>
            </a:br>
            <a:br>
              <a:rPr lang="en-US" dirty="0"/>
            </a:br>
            <a:r>
              <a:rPr lang="en-US" dirty="0"/>
              <a:t>Hongwei PENG</a:t>
            </a:r>
          </a:p>
        </p:txBody>
      </p:sp>
      <p:sp>
        <p:nvSpPr>
          <p:cNvPr id="3" name="Subtitle 2">
            <a:extLst>
              <a:ext uri="{FF2B5EF4-FFF2-40B4-BE49-F238E27FC236}">
                <a16:creationId xmlns:a16="http://schemas.microsoft.com/office/drawing/2014/main" id="{B99E9B4C-2EB0-D544-A054-BDC581C18E10}"/>
              </a:ext>
            </a:extLst>
          </p:cNvPr>
          <p:cNvSpPr>
            <a:spLocks noGrp="1"/>
          </p:cNvSpPr>
          <p:nvPr>
            <p:ph type="subTitle" idx="1"/>
          </p:nvPr>
        </p:nvSpPr>
        <p:spPr>
          <a:xfrm>
            <a:off x="1143000" y="3602038"/>
            <a:ext cx="6858000" cy="1655762"/>
          </a:xfrm>
        </p:spPr>
        <p:txBody>
          <a:bodyPr>
            <a:normAutofit fontScale="92500" lnSpcReduction="10000"/>
          </a:bodyPr>
          <a:lstStyle/>
          <a:p>
            <a:r>
              <a:rPr lang="en-US"/>
              <a:t>Supervisor: Prof. Tom Fearn</a:t>
            </a:r>
          </a:p>
          <a:p>
            <a:r>
              <a:rPr lang="en-US"/>
              <a:t>Department of statistical science</a:t>
            </a:r>
          </a:p>
          <a:p>
            <a:r>
              <a:rPr lang="en-US"/>
              <a:t>University College London</a:t>
            </a:r>
          </a:p>
          <a:p>
            <a:endParaRPr lang="en-US"/>
          </a:p>
          <a:p>
            <a:r>
              <a:rPr lang="en-US"/>
              <a:t>September 3, 2019</a:t>
            </a:r>
            <a:endParaRPr lang="en-US" dirty="0"/>
          </a:p>
        </p:txBody>
      </p:sp>
      <p:sp>
        <p:nvSpPr>
          <p:cNvPr id="14" name="Date Placeholder 13">
            <a:extLst>
              <a:ext uri="{FF2B5EF4-FFF2-40B4-BE49-F238E27FC236}">
                <a16:creationId xmlns:a16="http://schemas.microsoft.com/office/drawing/2014/main" id="{EC2F2517-8CF5-E940-8DE1-0C1828BF6E3B}"/>
              </a:ext>
            </a:extLst>
          </p:cNvPr>
          <p:cNvSpPr>
            <a:spLocks noGrp="1"/>
          </p:cNvSpPr>
          <p:nvPr>
            <p:ph type="dt" sz="half" idx="10"/>
          </p:nvPr>
        </p:nvSpPr>
        <p:spPr/>
        <p:txBody>
          <a:bodyPr/>
          <a:lstStyle/>
          <a:p>
            <a:fld id="{A8A6A1BD-1384-624A-B207-8FA76710DF0F}" type="datetime1">
              <a:rPr lang="en-GB" smtClean="0"/>
              <a:t>02/09/2019</a:t>
            </a:fld>
            <a:endParaRPr lang="en-US" dirty="0"/>
          </a:p>
        </p:txBody>
      </p:sp>
      <p:sp>
        <p:nvSpPr>
          <p:cNvPr id="16" name="Slide Number Placeholder 15">
            <a:extLst>
              <a:ext uri="{FF2B5EF4-FFF2-40B4-BE49-F238E27FC236}">
                <a16:creationId xmlns:a16="http://schemas.microsoft.com/office/drawing/2014/main" id="{837C0B37-6155-164F-B9A3-4DE07BA5A025}"/>
              </a:ext>
            </a:extLst>
          </p:cNvPr>
          <p:cNvSpPr>
            <a:spLocks noGrp="1"/>
          </p:cNvSpPr>
          <p:nvPr>
            <p:ph type="sldNum" sz="quarter" idx="12"/>
          </p:nvPr>
        </p:nvSpPr>
        <p:spPr/>
        <p:txBody>
          <a:bodyPr/>
          <a:lstStyle/>
          <a:p>
            <a:fld id="{CBED4ABB-E37D-5E48-BBFF-810696452091}" type="slidenum">
              <a:rPr lang="en-US" smtClean="0"/>
              <a:t>1</a:t>
            </a:fld>
            <a:endParaRPr lang="en-US"/>
          </a:p>
        </p:txBody>
      </p:sp>
      <p:sp>
        <p:nvSpPr>
          <p:cNvPr id="28" name="Footer Placeholder 27">
            <a:extLst>
              <a:ext uri="{FF2B5EF4-FFF2-40B4-BE49-F238E27FC236}">
                <a16:creationId xmlns:a16="http://schemas.microsoft.com/office/drawing/2014/main" id="{2CE6E7A7-2768-224A-9C8D-B2B9E726CAC6}"/>
              </a:ext>
            </a:extLst>
          </p:cNvPr>
          <p:cNvSpPr>
            <a:spLocks noGrp="1"/>
          </p:cNvSpPr>
          <p:nvPr>
            <p:ph type="ftr" sz="quarter" idx="11"/>
          </p:nvPr>
        </p:nvSpPr>
        <p:spPr/>
        <p:txBody>
          <a:bodyPr/>
          <a:lstStyle/>
          <a:p>
            <a:r>
              <a:rPr lang="en-US"/>
              <a:t>The NIR corn data set</a:t>
            </a:r>
            <a:endParaRPr lang="en-US" dirty="0"/>
          </a:p>
        </p:txBody>
      </p:sp>
    </p:spTree>
    <p:extLst>
      <p:ext uri="{BB962C8B-B14F-4D97-AF65-F5344CB8AC3E}">
        <p14:creationId xmlns:p14="http://schemas.microsoft.com/office/powerpoint/2010/main" val="292032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Number of samples</a:t>
            </a:r>
          </a:p>
        </p:txBody>
      </p:sp>
      <p:pic>
        <p:nvPicPr>
          <p:cNvPr id="5" name="Content Placeholder 4" descr="A close up of a piece of paper&#10;&#10;Description automatically generated">
            <a:extLst>
              <a:ext uri="{FF2B5EF4-FFF2-40B4-BE49-F238E27FC236}">
                <a16:creationId xmlns:a16="http://schemas.microsoft.com/office/drawing/2014/main" id="{C87558D2-3F9E-934C-BDCA-E9767FA75D79}"/>
              </a:ext>
            </a:extLst>
          </p:cNvPr>
          <p:cNvPicPr>
            <a:picLocks noGrp="1" noChangeAspect="1"/>
          </p:cNvPicPr>
          <p:nvPr>
            <p:ph idx="1"/>
          </p:nvPr>
        </p:nvPicPr>
        <p:blipFill>
          <a:blip r:embed="rId2"/>
          <a:stretch>
            <a:fillRect/>
          </a:stretch>
        </p:blipFill>
        <p:spPr>
          <a:xfrm>
            <a:off x="1039835" y="989626"/>
            <a:ext cx="3532166" cy="3532166"/>
          </a:xfrm>
        </p:spPr>
      </p:pic>
      <p:pic>
        <p:nvPicPr>
          <p:cNvPr id="8" name="Picture 7" descr="A close up of a logo&#10;&#10;Description automatically generated">
            <a:extLst>
              <a:ext uri="{FF2B5EF4-FFF2-40B4-BE49-F238E27FC236}">
                <a16:creationId xmlns:a16="http://schemas.microsoft.com/office/drawing/2014/main" id="{8727893B-CC41-0940-95EC-141327A7F14E}"/>
              </a:ext>
            </a:extLst>
          </p:cNvPr>
          <p:cNvPicPr>
            <a:picLocks noChangeAspect="1"/>
          </p:cNvPicPr>
          <p:nvPr/>
        </p:nvPicPr>
        <p:blipFill>
          <a:blip r:embed="rId3"/>
          <a:stretch>
            <a:fillRect/>
          </a:stretch>
        </p:blipFill>
        <p:spPr>
          <a:xfrm>
            <a:off x="4572000" y="989627"/>
            <a:ext cx="3532165" cy="3532165"/>
          </a:xfrm>
          <a:prstGeom prst="rect">
            <a:avLst/>
          </a:prstGeom>
        </p:spPr>
      </p:pic>
      <p:sp>
        <p:nvSpPr>
          <p:cNvPr id="9" name="Date Placeholder 8">
            <a:extLst>
              <a:ext uri="{FF2B5EF4-FFF2-40B4-BE49-F238E27FC236}">
                <a16:creationId xmlns:a16="http://schemas.microsoft.com/office/drawing/2014/main" id="{D7F58378-823D-BD42-AF01-476CB8E2EAC4}"/>
              </a:ext>
            </a:extLst>
          </p:cNvPr>
          <p:cNvSpPr>
            <a:spLocks noGrp="1"/>
          </p:cNvSpPr>
          <p:nvPr>
            <p:ph type="dt" sz="half" idx="10"/>
          </p:nvPr>
        </p:nvSpPr>
        <p:spPr/>
        <p:txBody>
          <a:bodyPr/>
          <a:lstStyle/>
          <a:p>
            <a:fld id="{64359618-9F06-3F47-B5E9-988066100674}" type="datetime1">
              <a:rPr lang="en-GB" smtClean="0"/>
              <a:t>03/09/2019</a:t>
            </a:fld>
            <a:endParaRPr lang="en-US"/>
          </a:p>
        </p:txBody>
      </p:sp>
      <p:sp>
        <p:nvSpPr>
          <p:cNvPr id="10" name="Slide Number Placeholder 9">
            <a:extLst>
              <a:ext uri="{FF2B5EF4-FFF2-40B4-BE49-F238E27FC236}">
                <a16:creationId xmlns:a16="http://schemas.microsoft.com/office/drawing/2014/main" id="{EA815702-B718-5D4F-8561-73F135D37216}"/>
              </a:ext>
            </a:extLst>
          </p:cNvPr>
          <p:cNvSpPr>
            <a:spLocks noGrp="1"/>
          </p:cNvSpPr>
          <p:nvPr>
            <p:ph type="sldNum" sz="quarter" idx="12"/>
          </p:nvPr>
        </p:nvSpPr>
        <p:spPr/>
        <p:txBody>
          <a:bodyPr/>
          <a:lstStyle/>
          <a:p>
            <a:fld id="{CBED4ABB-E37D-5E48-BBFF-810696452091}" type="slidenum">
              <a:rPr lang="en-US" smtClean="0"/>
              <a:t>10</a:t>
            </a:fld>
            <a:endParaRPr lang="en-US"/>
          </a:p>
        </p:txBody>
      </p:sp>
      <p:sp>
        <p:nvSpPr>
          <p:cNvPr id="11" name="Footer Placeholder 10">
            <a:extLst>
              <a:ext uri="{FF2B5EF4-FFF2-40B4-BE49-F238E27FC236}">
                <a16:creationId xmlns:a16="http://schemas.microsoft.com/office/drawing/2014/main" id="{34F77EEB-92BF-104A-A078-F7747AD4192B}"/>
              </a:ext>
            </a:extLst>
          </p:cNvPr>
          <p:cNvSpPr>
            <a:spLocks noGrp="1"/>
          </p:cNvSpPr>
          <p:nvPr>
            <p:ph type="ftr" sz="quarter" idx="11"/>
          </p:nvPr>
        </p:nvSpPr>
        <p:spPr/>
        <p:txBody>
          <a:bodyPr/>
          <a:lstStyle/>
          <a:p>
            <a:r>
              <a:rPr lang="en-US"/>
              <a:t>The NIR corn data set</a:t>
            </a:r>
          </a:p>
        </p:txBody>
      </p:sp>
      <p:sp>
        <p:nvSpPr>
          <p:cNvPr id="12" name="Rectangle 11">
            <a:extLst>
              <a:ext uri="{FF2B5EF4-FFF2-40B4-BE49-F238E27FC236}">
                <a16:creationId xmlns:a16="http://schemas.microsoft.com/office/drawing/2014/main" id="{52C683A6-7FA5-4840-B09B-089525F0176B}"/>
              </a:ext>
            </a:extLst>
          </p:cNvPr>
          <p:cNvSpPr/>
          <p:nvPr/>
        </p:nvSpPr>
        <p:spPr>
          <a:xfrm>
            <a:off x="1050567" y="4521792"/>
            <a:ext cx="7042863" cy="369332"/>
          </a:xfrm>
          <a:prstGeom prst="rect">
            <a:avLst/>
          </a:prstGeom>
        </p:spPr>
        <p:txBody>
          <a:bodyPr wrap="square">
            <a:spAutoFit/>
          </a:bodyPr>
          <a:lstStyle/>
          <a:p>
            <a:r>
              <a:rPr lang="en-US" dirty="0"/>
              <a:t>Boxplot of RMSECV and RMSEP under different number of calibration set</a:t>
            </a:r>
          </a:p>
        </p:txBody>
      </p:sp>
    </p:spTree>
    <p:extLst>
      <p:ext uri="{BB962C8B-B14F-4D97-AF65-F5344CB8AC3E}">
        <p14:creationId xmlns:p14="http://schemas.microsoft.com/office/powerpoint/2010/main" val="2374723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a:latin typeface="Arial" panose="020B0604020202020204" pitchFamily="34" charset="0"/>
                <a:cs typeface="Arial" panose="020B0604020202020204" pitchFamily="34" charset="0"/>
              </a:rPr>
              <a:t>	</a:t>
            </a:r>
            <a:r>
              <a:rPr lang="en-US" b="1" i="1">
                <a:solidFill>
                  <a:schemeClr val="bg1"/>
                </a:solidFill>
                <a:latin typeface="Arial" panose="020B0604020202020204" pitchFamily="34" charset="0"/>
                <a:cs typeface="Arial" panose="020B0604020202020204" pitchFamily="34" charset="0"/>
              </a:rPr>
              <a:t>Number of components</a:t>
            </a:r>
            <a:endParaRPr lang="en-US" b="1" i="1" dirty="0">
              <a:solidFill>
                <a:schemeClr val="bg1"/>
              </a:solidFill>
              <a:latin typeface="Arial" panose="020B0604020202020204" pitchFamily="34" charset="0"/>
              <a:cs typeface="Arial" panose="020B0604020202020204" pitchFamily="34" charset="0"/>
            </a:endParaRPr>
          </a:p>
        </p:txBody>
      </p:sp>
      <p:pic>
        <p:nvPicPr>
          <p:cNvPr id="9" name="Content Placeholder 8" descr="A close up of a logo&#10;&#10;Description automatically generated">
            <a:extLst>
              <a:ext uri="{FF2B5EF4-FFF2-40B4-BE49-F238E27FC236}">
                <a16:creationId xmlns:a16="http://schemas.microsoft.com/office/drawing/2014/main" id="{084F771D-6517-D448-958C-7A55FF6FEAE8}"/>
              </a:ext>
            </a:extLst>
          </p:cNvPr>
          <p:cNvPicPr>
            <a:picLocks noGrp="1" noChangeAspect="1"/>
          </p:cNvPicPr>
          <p:nvPr>
            <p:ph idx="1"/>
          </p:nvPr>
        </p:nvPicPr>
        <p:blipFill>
          <a:blip r:embed="rId2"/>
          <a:stretch>
            <a:fillRect/>
          </a:stretch>
        </p:blipFill>
        <p:spPr>
          <a:xfrm>
            <a:off x="1039832" y="841869"/>
            <a:ext cx="3532167" cy="3532167"/>
          </a:xfrm>
        </p:spPr>
      </p:pic>
      <p:pic>
        <p:nvPicPr>
          <p:cNvPr id="11" name="Picture 10" descr="A close up of a piece of paper&#10;&#10;Description automatically generated">
            <a:extLst>
              <a:ext uri="{FF2B5EF4-FFF2-40B4-BE49-F238E27FC236}">
                <a16:creationId xmlns:a16="http://schemas.microsoft.com/office/drawing/2014/main" id="{53D03F20-8B4E-EE40-9E1F-125B4507D2FB}"/>
              </a:ext>
            </a:extLst>
          </p:cNvPr>
          <p:cNvPicPr>
            <a:picLocks noChangeAspect="1"/>
          </p:cNvPicPr>
          <p:nvPr/>
        </p:nvPicPr>
        <p:blipFill>
          <a:blip r:embed="rId3"/>
          <a:stretch>
            <a:fillRect/>
          </a:stretch>
        </p:blipFill>
        <p:spPr>
          <a:xfrm>
            <a:off x="4571999" y="841869"/>
            <a:ext cx="3532166" cy="3532166"/>
          </a:xfrm>
          <a:prstGeom prst="rect">
            <a:avLst/>
          </a:prstGeom>
        </p:spPr>
      </p:pic>
      <p:sp>
        <p:nvSpPr>
          <p:cNvPr id="13" name="TextBox 12">
            <a:extLst>
              <a:ext uri="{FF2B5EF4-FFF2-40B4-BE49-F238E27FC236}">
                <a16:creationId xmlns:a16="http://schemas.microsoft.com/office/drawing/2014/main" id="{E576D74C-AD63-C04A-BB03-9F5DBEEF8D43}"/>
              </a:ext>
            </a:extLst>
          </p:cNvPr>
          <p:cNvSpPr txBox="1"/>
          <p:nvPr/>
        </p:nvSpPr>
        <p:spPr>
          <a:xfrm>
            <a:off x="904972" y="4461759"/>
            <a:ext cx="7334053" cy="1754326"/>
          </a:xfrm>
          <a:prstGeom prst="rect">
            <a:avLst/>
          </a:prstGeom>
          <a:noFill/>
        </p:spPr>
        <p:txBody>
          <a:bodyPr wrap="square" rtlCol="0">
            <a:spAutoFit/>
          </a:bodyPr>
          <a:lstStyle/>
          <a:p>
            <a:r>
              <a:rPr lang="en-US" dirty="0"/>
              <a:t>As the number of components increases, the regression performer of models should be getting better and better. However, when the number of components is too large and over the threshold, there will be a situation of overfitting. The model's RMSECV and RMSEP will be reduced to a minimum and then rise again, and the variance will gradually increase during the rise process.</a:t>
            </a:r>
          </a:p>
        </p:txBody>
      </p:sp>
      <p:sp>
        <p:nvSpPr>
          <p:cNvPr id="15" name="Date Placeholder 14">
            <a:extLst>
              <a:ext uri="{FF2B5EF4-FFF2-40B4-BE49-F238E27FC236}">
                <a16:creationId xmlns:a16="http://schemas.microsoft.com/office/drawing/2014/main" id="{196BB8FB-633D-2B47-8653-EA8DD9B995D8}"/>
              </a:ext>
            </a:extLst>
          </p:cNvPr>
          <p:cNvSpPr>
            <a:spLocks noGrp="1"/>
          </p:cNvSpPr>
          <p:nvPr>
            <p:ph type="dt" sz="half" idx="10"/>
          </p:nvPr>
        </p:nvSpPr>
        <p:spPr/>
        <p:txBody>
          <a:bodyPr/>
          <a:lstStyle/>
          <a:p>
            <a:fld id="{E4A47684-3FDA-3B45-9B3C-588965864816}" type="datetime1">
              <a:rPr lang="en-GB" smtClean="0"/>
              <a:t>02/09/2019</a:t>
            </a:fld>
            <a:endParaRPr lang="en-US"/>
          </a:p>
        </p:txBody>
      </p:sp>
      <p:sp>
        <p:nvSpPr>
          <p:cNvPr id="17" name="Slide Number Placeholder 16">
            <a:extLst>
              <a:ext uri="{FF2B5EF4-FFF2-40B4-BE49-F238E27FC236}">
                <a16:creationId xmlns:a16="http://schemas.microsoft.com/office/drawing/2014/main" id="{892B9BD5-92A2-2042-958E-702060400A91}"/>
              </a:ext>
            </a:extLst>
          </p:cNvPr>
          <p:cNvSpPr>
            <a:spLocks noGrp="1"/>
          </p:cNvSpPr>
          <p:nvPr>
            <p:ph type="sldNum" sz="quarter" idx="12"/>
          </p:nvPr>
        </p:nvSpPr>
        <p:spPr/>
        <p:txBody>
          <a:bodyPr/>
          <a:lstStyle/>
          <a:p>
            <a:fld id="{CBED4ABB-E37D-5E48-BBFF-810696452091}" type="slidenum">
              <a:rPr lang="en-US" smtClean="0"/>
              <a:t>11</a:t>
            </a:fld>
            <a:endParaRPr lang="en-US"/>
          </a:p>
        </p:txBody>
      </p:sp>
      <p:sp>
        <p:nvSpPr>
          <p:cNvPr id="23" name="Footer Placeholder 22">
            <a:extLst>
              <a:ext uri="{FF2B5EF4-FFF2-40B4-BE49-F238E27FC236}">
                <a16:creationId xmlns:a16="http://schemas.microsoft.com/office/drawing/2014/main" id="{2A1A4CE3-6EAB-B340-9CC5-4E3D139E115E}"/>
              </a:ext>
            </a:extLst>
          </p:cNvPr>
          <p:cNvSpPr>
            <a:spLocks noGrp="1"/>
          </p:cNvSpPr>
          <p:nvPr>
            <p:ph type="ftr" sz="quarter" idx="11"/>
          </p:nvPr>
        </p:nvSpPr>
        <p:spPr/>
        <p:txBody>
          <a:bodyPr/>
          <a:lstStyle/>
          <a:p>
            <a:r>
              <a:rPr lang="en-US"/>
              <a:t>The NIR corn data set</a:t>
            </a:r>
          </a:p>
        </p:txBody>
      </p:sp>
    </p:spTree>
    <p:extLst>
      <p:ext uri="{BB962C8B-B14F-4D97-AF65-F5344CB8AC3E}">
        <p14:creationId xmlns:p14="http://schemas.microsoft.com/office/powerpoint/2010/main" val="4226628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Number of components</a:t>
            </a:r>
          </a:p>
        </p:txBody>
      </p:sp>
      <p:sp>
        <p:nvSpPr>
          <p:cNvPr id="4" name="TextBox 3">
            <a:extLst>
              <a:ext uri="{FF2B5EF4-FFF2-40B4-BE49-F238E27FC236}">
                <a16:creationId xmlns:a16="http://schemas.microsoft.com/office/drawing/2014/main" id="{7BA8B6AC-0E64-7045-ABC2-64C13713E0AF}"/>
              </a:ext>
            </a:extLst>
          </p:cNvPr>
          <p:cNvSpPr txBox="1"/>
          <p:nvPr/>
        </p:nvSpPr>
        <p:spPr>
          <a:xfrm>
            <a:off x="628650" y="996810"/>
            <a:ext cx="734496" cy="369332"/>
          </a:xfrm>
          <a:prstGeom prst="rect">
            <a:avLst/>
          </a:prstGeom>
          <a:noFill/>
        </p:spPr>
        <p:txBody>
          <a:bodyPr wrap="square" rtlCol="0">
            <a:spAutoFit/>
          </a:bodyPr>
          <a:lstStyle/>
          <a:p>
            <a:r>
              <a:rPr lang="en-US" dirty="0">
                <a:solidFill>
                  <a:srgbClr val="FF0000"/>
                </a:solidFill>
              </a:rPr>
              <a:t>But …</a:t>
            </a:r>
          </a:p>
        </p:txBody>
      </p:sp>
      <p:pic>
        <p:nvPicPr>
          <p:cNvPr id="14" name="Picture 13" descr="A close up of a map&#10;&#10;Description automatically generated">
            <a:extLst>
              <a:ext uri="{FF2B5EF4-FFF2-40B4-BE49-F238E27FC236}">
                <a16:creationId xmlns:a16="http://schemas.microsoft.com/office/drawing/2014/main" id="{67941BCE-845F-4C48-A589-05B233DD0F43}"/>
              </a:ext>
            </a:extLst>
          </p:cNvPr>
          <p:cNvPicPr>
            <a:picLocks noChangeAspect="1"/>
          </p:cNvPicPr>
          <p:nvPr/>
        </p:nvPicPr>
        <p:blipFill>
          <a:blip r:embed="rId2"/>
          <a:stretch>
            <a:fillRect/>
          </a:stretch>
        </p:blipFill>
        <p:spPr>
          <a:xfrm>
            <a:off x="4572000" y="1662915"/>
            <a:ext cx="3532167" cy="3532167"/>
          </a:xfrm>
          <a:prstGeom prst="rect">
            <a:avLst/>
          </a:prstGeom>
        </p:spPr>
      </p:pic>
      <p:pic>
        <p:nvPicPr>
          <p:cNvPr id="15" name="Content Placeholder 11">
            <a:extLst>
              <a:ext uri="{FF2B5EF4-FFF2-40B4-BE49-F238E27FC236}">
                <a16:creationId xmlns:a16="http://schemas.microsoft.com/office/drawing/2014/main" id="{F0A3616B-B25A-104B-B7F0-3ABD847AAA7A}"/>
              </a:ext>
            </a:extLst>
          </p:cNvPr>
          <p:cNvPicPr>
            <a:picLocks noChangeAspect="1"/>
          </p:cNvPicPr>
          <p:nvPr/>
        </p:nvPicPr>
        <p:blipFill>
          <a:blip r:embed="rId3"/>
          <a:stretch>
            <a:fillRect/>
          </a:stretch>
        </p:blipFill>
        <p:spPr>
          <a:xfrm>
            <a:off x="1039833" y="1662916"/>
            <a:ext cx="3532167" cy="3532167"/>
          </a:xfrm>
          <a:prstGeom prst="rect">
            <a:avLst/>
          </a:prstGeom>
        </p:spPr>
      </p:pic>
      <p:sp>
        <p:nvSpPr>
          <p:cNvPr id="21" name="Date Placeholder 20">
            <a:extLst>
              <a:ext uri="{FF2B5EF4-FFF2-40B4-BE49-F238E27FC236}">
                <a16:creationId xmlns:a16="http://schemas.microsoft.com/office/drawing/2014/main" id="{09542D0E-EB93-F546-A922-425E586F6732}"/>
              </a:ext>
            </a:extLst>
          </p:cNvPr>
          <p:cNvSpPr>
            <a:spLocks noGrp="1"/>
          </p:cNvSpPr>
          <p:nvPr>
            <p:ph type="dt" sz="half" idx="10"/>
          </p:nvPr>
        </p:nvSpPr>
        <p:spPr/>
        <p:txBody>
          <a:bodyPr/>
          <a:lstStyle/>
          <a:p>
            <a:fld id="{769D97E3-CD00-D043-8754-87D77A3EFD4B}" type="datetime1">
              <a:rPr lang="en-GB" smtClean="0"/>
              <a:t>02/09/2019</a:t>
            </a:fld>
            <a:endParaRPr lang="en-US"/>
          </a:p>
        </p:txBody>
      </p:sp>
      <p:sp>
        <p:nvSpPr>
          <p:cNvPr id="22" name="Slide Number Placeholder 21">
            <a:extLst>
              <a:ext uri="{FF2B5EF4-FFF2-40B4-BE49-F238E27FC236}">
                <a16:creationId xmlns:a16="http://schemas.microsoft.com/office/drawing/2014/main" id="{2DBD56A7-4319-564A-98E0-B9364D16F264}"/>
              </a:ext>
            </a:extLst>
          </p:cNvPr>
          <p:cNvSpPr>
            <a:spLocks noGrp="1"/>
          </p:cNvSpPr>
          <p:nvPr>
            <p:ph type="sldNum" sz="quarter" idx="12"/>
          </p:nvPr>
        </p:nvSpPr>
        <p:spPr/>
        <p:txBody>
          <a:bodyPr/>
          <a:lstStyle/>
          <a:p>
            <a:fld id="{CBED4ABB-E37D-5E48-BBFF-810696452091}" type="slidenum">
              <a:rPr lang="en-US" smtClean="0"/>
              <a:t>12</a:t>
            </a:fld>
            <a:endParaRPr lang="en-US"/>
          </a:p>
        </p:txBody>
      </p:sp>
      <p:sp>
        <p:nvSpPr>
          <p:cNvPr id="23" name="Footer Placeholder 22">
            <a:extLst>
              <a:ext uri="{FF2B5EF4-FFF2-40B4-BE49-F238E27FC236}">
                <a16:creationId xmlns:a16="http://schemas.microsoft.com/office/drawing/2014/main" id="{5BC324F2-C7D0-624C-B4D2-99DC85F24DA0}"/>
              </a:ext>
            </a:extLst>
          </p:cNvPr>
          <p:cNvSpPr>
            <a:spLocks noGrp="1"/>
          </p:cNvSpPr>
          <p:nvPr>
            <p:ph type="ftr" sz="quarter" idx="11"/>
          </p:nvPr>
        </p:nvSpPr>
        <p:spPr/>
        <p:txBody>
          <a:bodyPr/>
          <a:lstStyle/>
          <a:p>
            <a:r>
              <a:rPr lang="en-US"/>
              <a:t>The NIR corn data set</a:t>
            </a:r>
          </a:p>
        </p:txBody>
      </p:sp>
    </p:spTree>
    <p:extLst>
      <p:ext uri="{BB962C8B-B14F-4D97-AF65-F5344CB8AC3E}">
        <p14:creationId xmlns:p14="http://schemas.microsoft.com/office/powerpoint/2010/main" val="621366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a:latin typeface="Arial" panose="020B0604020202020204" pitchFamily="34" charset="0"/>
                <a:cs typeface="Arial" panose="020B0604020202020204" pitchFamily="34" charset="0"/>
              </a:rPr>
              <a:t>	</a:t>
            </a:r>
            <a:r>
              <a:rPr lang="en-US" b="1" i="1">
                <a:solidFill>
                  <a:schemeClr val="bg1"/>
                </a:solidFill>
                <a:latin typeface="Arial" panose="020B0604020202020204" pitchFamily="34" charset="0"/>
                <a:cs typeface="Arial" panose="020B0604020202020204" pitchFamily="34" charset="0"/>
              </a:rPr>
              <a:t>Pre-treatment</a:t>
            </a:r>
            <a:endParaRPr lang="en-US" b="1" i="1" dirty="0">
              <a:solidFill>
                <a:schemeClr val="bg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ED4270-022F-5A4C-A229-65AEBF5B821D}"/>
              </a:ext>
            </a:extLst>
          </p:cNvPr>
          <p:cNvSpPr>
            <a:spLocks noGrp="1"/>
          </p:cNvSpPr>
          <p:nvPr>
            <p:ph idx="1"/>
          </p:nvPr>
        </p:nvSpPr>
        <p:spPr>
          <a:xfrm>
            <a:off x="628650" y="1608808"/>
            <a:ext cx="7886700" cy="4351338"/>
          </a:xfrm>
        </p:spPr>
        <p:txBody>
          <a:bodyPr/>
          <a:lstStyle/>
          <a:p>
            <a:pPr marL="0" indent="0">
              <a:buNone/>
            </a:pPr>
            <a:r>
              <a:rPr lang="en-US" dirty="0"/>
              <a:t>There were four common pre-treatments:</a:t>
            </a:r>
          </a:p>
          <a:p>
            <a:pPr marL="0" indent="0">
              <a:buNone/>
            </a:pPr>
            <a:endParaRPr lang="en-US" dirty="0"/>
          </a:p>
          <a:p>
            <a:pPr lvl="1"/>
            <a:r>
              <a:rPr lang="en-GB" dirty="0"/>
              <a:t>Nothing to deal with (</a:t>
            </a:r>
            <a:r>
              <a:rPr lang="en-GB" dirty="0" err="1"/>
              <a:t>Su</a:t>
            </a:r>
            <a:r>
              <a:rPr lang="en-GB" dirty="0"/>
              <a:t> et al., 2006). </a:t>
            </a:r>
          </a:p>
          <a:p>
            <a:endParaRPr lang="en-GB" dirty="0"/>
          </a:p>
          <a:p>
            <a:pPr lvl="1"/>
            <a:r>
              <a:rPr lang="en-GB" dirty="0"/>
              <a:t>Scale the data (Ergon, 2006). </a:t>
            </a:r>
          </a:p>
          <a:p>
            <a:endParaRPr lang="en-GB" dirty="0"/>
          </a:p>
          <a:p>
            <a:pPr lvl="1"/>
            <a:r>
              <a:rPr lang="en-GB" dirty="0" err="1"/>
              <a:t>Savitzky-Golay</a:t>
            </a:r>
            <a:r>
              <a:rPr lang="en-GB" dirty="0"/>
              <a:t> filter processing on the data (</a:t>
            </a:r>
            <a:r>
              <a:rPr lang="en-GB" dirty="0" err="1"/>
              <a:t>Galvão</a:t>
            </a:r>
            <a:r>
              <a:rPr lang="en-GB" dirty="0"/>
              <a:t> et al., 2007). </a:t>
            </a:r>
          </a:p>
          <a:p>
            <a:endParaRPr lang="en-GB" dirty="0"/>
          </a:p>
          <a:p>
            <a:pPr lvl="1"/>
            <a:r>
              <a:rPr lang="en-GB" dirty="0"/>
              <a:t>Delete the outliers. For example Ji et al. (2015) take out the 75th and 77th corn spectrum from dataset as outliers. </a:t>
            </a:r>
          </a:p>
          <a:p>
            <a:endParaRPr lang="en-US" dirty="0"/>
          </a:p>
        </p:txBody>
      </p:sp>
      <p:sp>
        <p:nvSpPr>
          <p:cNvPr id="4" name="Date Placeholder 3">
            <a:extLst>
              <a:ext uri="{FF2B5EF4-FFF2-40B4-BE49-F238E27FC236}">
                <a16:creationId xmlns:a16="http://schemas.microsoft.com/office/drawing/2014/main" id="{3A1C7815-9208-924B-AF14-E4A810C0388D}"/>
              </a:ext>
            </a:extLst>
          </p:cNvPr>
          <p:cNvSpPr>
            <a:spLocks noGrp="1"/>
          </p:cNvSpPr>
          <p:nvPr>
            <p:ph type="dt" sz="half" idx="10"/>
          </p:nvPr>
        </p:nvSpPr>
        <p:spPr/>
        <p:txBody>
          <a:bodyPr/>
          <a:lstStyle/>
          <a:p>
            <a:fld id="{05C82176-D405-2440-BD9C-4F8C5420B85B}" type="datetime1">
              <a:rPr lang="en-GB" smtClean="0"/>
              <a:t>02/09/2019</a:t>
            </a:fld>
            <a:endParaRPr lang="en-US"/>
          </a:p>
        </p:txBody>
      </p:sp>
      <p:sp>
        <p:nvSpPr>
          <p:cNvPr id="6" name="Slide Number Placeholder 5">
            <a:extLst>
              <a:ext uri="{FF2B5EF4-FFF2-40B4-BE49-F238E27FC236}">
                <a16:creationId xmlns:a16="http://schemas.microsoft.com/office/drawing/2014/main" id="{C34D6325-48B4-B847-BE07-A60ACCF21367}"/>
              </a:ext>
            </a:extLst>
          </p:cNvPr>
          <p:cNvSpPr>
            <a:spLocks noGrp="1"/>
          </p:cNvSpPr>
          <p:nvPr>
            <p:ph type="sldNum" sz="quarter" idx="12"/>
          </p:nvPr>
        </p:nvSpPr>
        <p:spPr/>
        <p:txBody>
          <a:bodyPr/>
          <a:lstStyle/>
          <a:p>
            <a:fld id="{CBED4ABB-E37D-5E48-BBFF-810696452091}" type="slidenum">
              <a:rPr lang="en-US" smtClean="0"/>
              <a:t>13</a:t>
            </a:fld>
            <a:endParaRPr lang="en-US"/>
          </a:p>
        </p:txBody>
      </p:sp>
      <p:sp>
        <p:nvSpPr>
          <p:cNvPr id="7" name="Footer Placeholder 6">
            <a:extLst>
              <a:ext uri="{FF2B5EF4-FFF2-40B4-BE49-F238E27FC236}">
                <a16:creationId xmlns:a16="http://schemas.microsoft.com/office/drawing/2014/main" id="{59E55618-10E8-6948-80D0-0A3C10AE4DCA}"/>
              </a:ext>
            </a:extLst>
          </p:cNvPr>
          <p:cNvSpPr>
            <a:spLocks noGrp="1"/>
          </p:cNvSpPr>
          <p:nvPr>
            <p:ph type="ftr" sz="quarter" idx="11"/>
          </p:nvPr>
        </p:nvSpPr>
        <p:spPr/>
        <p:txBody>
          <a:bodyPr/>
          <a:lstStyle/>
          <a:p>
            <a:r>
              <a:rPr lang="en-US"/>
              <a:t>The NIR corn data set</a:t>
            </a:r>
          </a:p>
        </p:txBody>
      </p:sp>
    </p:spTree>
    <p:extLst>
      <p:ext uri="{BB962C8B-B14F-4D97-AF65-F5344CB8AC3E}">
        <p14:creationId xmlns:p14="http://schemas.microsoft.com/office/powerpoint/2010/main" val="1762473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1CAF6B-96E4-744F-9E67-E08890D1B55A}"/>
              </a:ext>
            </a:extLst>
          </p:cNvPr>
          <p:cNvPicPr>
            <a:picLocks noChangeAspect="1"/>
          </p:cNvPicPr>
          <p:nvPr/>
        </p:nvPicPr>
        <p:blipFill>
          <a:blip r:embed="rId2"/>
          <a:stretch>
            <a:fillRect/>
          </a:stretch>
        </p:blipFill>
        <p:spPr>
          <a:xfrm>
            <a:off x="346977" y="1914556"/>
            <a:ext cx="2646832" cy="2846055"/>
          </a:xfrm>
          <a:prstGeom prst="rect">
            <a:avLst/>
          </a:prstGeom>
        </p:spPr>
      </p:pic>
      <p:pic>
        <p:nvPicPr>
          <p:cNvPr id="6" name="Picture 5">
            <a:extLst>
              <a:ext uri="{FF2B5EF4-FFF2-40B4-BE49-F238E27FC236}">
                <a16:creationId xmlns:a16="http://schemas.microsoft.com/office/drawing/2014/main" id="{F8332340-1728-F94F-BBBC-D5139DB884F4}"/>
              </a:ext>
            </a:extLst>
          </p:cNvPr>
          <p:cNvPicPr>
            <a:picLocks noChangeAspect="1"/>
          </p:cNvPicPr>
          <p:nvPr/>
        </p:nvPicPr>
        <p:blipFill>
          <a:blip r:embed="rId3"/>
          <a:stretch>
            <a:fillRect/>
          </a:stretch>
        </p:blipFill>
        <p:spPr>
          <a:xfrm>
            <a:off x="6152205" y="1914556"/>
            <a:ext cx="2644818" cy="2843890"/>
          </a:xfrm>
          <a:prstGeom prst="rect">
            <a:avLst/>
          </a:prstGeom>
        </p:spPr>
      </p:pic>
      <p:cxnSp>
        <p:nvCxnSpPr>
          <p:cNvPr id="11" name="Straight Connector 10">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3000" y="5778706"/>
            <a:ext cx="6858000" cy="0"/>
          </a:xfrm>
          <a:prstGeom prst="line">
            <a:avLst/>
          </a:prstGeom>
          <a:ln w="19050">
            <a:solidFill>
              <a:srgbClr val="4AE4F8"/>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88645991-2D96-5945-A3BF-08A037A65496}"/>
              </a:ext>
            </a:extLst>
          </p:cNvPr>
          <p:cNvSpPr txBox="1">
            <a:spLocks/>
          </p:cNvSpPr>
          <p:nvPr/>
        </p:nvSpPr>
        <p:spPr>
          <a:xfrm>
            <a:off x="0" y="1"/>
            <a:ext cx="9144000" cy="75414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a:latin typeface="Arial" panose="020B0604020202020204" pitchFamily="34" charset="0"/>
                <a:cs typeface="Arial" panose="020B0604020202020204" pitchFamily="34" charset="0"/>
              </a:rPr>
              <a:t>	</a:t>
            </a:r>
            <a:r>
              <a:rPr lang="en-US" b="1" i="1">
                <a:solidFill>
                  <a:schemeClr val="bg1"/>
                </a:solidFill>
                <a:latin typeface="Arial" panose="020B0604020202020204" pitchFamily="34" charset="0"/>
                <a:cs typeface="Arial" panose="020B0604020202020204" pitchFamily="34" charset="0"/>
              </a:rPr>
              <a:t>Pre-treatment</a:t>
            </a:r>
            <a:endParaRPr lang="en-US" b="1" i="1"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016AE3E-06C5-3E4E-B9F6-AA9A5ADCC456}"/>
              </a:ext>
            </a:extLst>
          </p:cNvPr>
          <p:cNvSpPr txBox="1"/>
          <p:nvPr/>
        </p:nvSpPr>
        <p:spPr>
          <a:xfrm>
            <a:off x="1171987" y="4668536"/>
            <a:ext cx="1051763" cy="369332"/>
          </a:xfrm>
          <a:prstGeom prst="rect">
            <a:avLst/>
          </a:prstGeom>
          <a:noFill/>
        </p:spPr>
        <p:txBody>
          <a:bodyPr wrap="none" rtlCol="0">
            <a:spAutoFit/>
          </a:bodyPr>
          <a:lstStyle/>
          <a:p>
            <a:r>
              <a:rPr lang="en-US" dirty="0"/>
              <a:t>Raw data</a:t>
            </a:r>
          </a:p>
        </p:txBody>
      </p:sp>
      <p:pic>
        <p:nvPicPr>
          <p:cNvPr id="16" name="Picture 15">
            <a:extLst>
              <a:ext uri="{FF2B5EF4-FFF2-40B4-BE49-F238E27FC236}">
                <a16:creationId xmlns:a16="http://schemas.microsoft.com/office/drawing/2014/main" id="{30D03269-7C86-EA4B-A124-10BF4FDF8502}"/>
              </a:ext>
            </a:extLst>
          </p:cNvPr>
          <p:cNvPicPr>
            <a:picLocks noChangeAspect="1"/>
          </p:cNvPicPr>
          <p:nvPr/>
        </p:nvPicPr>
        <p:blipFill>
          <a:blip r:embed="rId4"/>
          <a:stretch>
            <a:fillRect/>
          </a:stretch>
        </p:blipFill>
        <p:spPr>
          <a:xfrm>
            <a:off x="3249591" y="1914556"/>
            <a:ext cx="2644818" cy="2846055"/>
          </a:xfrm>
          <a:prstGeom prst="rect">
            <a:avLst/>
          </a:prstGeom>
        </p:spPr>
      </p:pic>
      <p:sp>
        <p:nvSpPr>
          <p:cNvPr id="37" name="TextBox 36">
            <a:extLst>
              <a:ext uri="{FF2B5EF4-FFF2-40B4-BE49-F238E27FC236}">
                <a16:creationId xmlns:a16="http://schemas.microsoft.com/office/drawing/2014/main" id="{2B0C946E-B42D-A148-9198-613B43DC3802}"/>
              </a:ext>
            </a:extLst>
          </p:cNvPr>
          <p:cNvSpPr txBox="1"/>
          <p:nvPr/>
        </p:nvSpPr>
        <p:spPr>
          <a:xfrm>
            <a:off x="3872292" y="4668536"/>
            <a:ext cx="1652953" cy="369332"/>
          </a:xfrm>
          <a:prstGeom prst="rect">
            <a:avLst/>
          </a:prstGeom>
          <a:noFill/>
        </p:spPr>
        <p:txBody>
          <a:bodyPr wrap="none" rtlCol="0">
            <a:spAutoFit/>
          </a:bodyPr>
          <a:lstStyle/>
          <a:p>
            <a:r>
              <a:rPr lang="en-US" dirty="0"/>
              <a:t>Standardization</a:t>
            </a:r>
          </a:p>
        </p:txBody>
      </p:sp>
      <p:sp>
        <p:nvSpPr>
          <p:cNvPr id="38" name="TextBox 37">
            <a:extLst>
              <a:ext uri="{FF2B5EF4-FFF2-40B4-BE49-F238E27FC236}">
                <a16:creationId xmlns:a16="http://schemas.microsoft.com/office/drawing/2014/main" id="{71A4286F-9E07-C341-897D-49619DD9F4FE}"/>
              </a:ext>
            </a:extLst>
          </p:cNvPr>
          <p:cNvSpPr txBox="1"/>
          <p:nvPr/>
        </p:nvSpPr>
        <p:spPr>
          <a:xfrm>
            <a:off x="6551238" y="4668536"/>
            <a:ext cx="2026837" cy="369332"/>
          </a:xfrm>
          <a:prstGeom prst="rect">
            <a:avLst/>
          </a:prstGeom>
          <a:noFill/>
        </p:spPr>
        <p:txBody>
          <a:bodyPr wrap="none" rtlCol="0">
            <a:spAutoFit/>
          </a:bodyPr>
          <a:lstStyle/>
          <a:p>
            <a:r>
              <a:rPr lang="en-US" dirty="0" err="1"/>
              <a:t>Savitzky-Golay</a:t>
            </a:r>
            <a:r>
              <a:rPr lang="en-US" dirty="0"/>
              <a:t> filter</a:t>
            </a:r>
          </a:p>
        </p:txBody>
      </p:sp>
      <p:sp>
        <p:nvSpPr>
          <p:cNvPr id="43" name="Date Placeholder 42">
            <a:extLst>
              <a:ext uri="{FF2B5EF4-FFF2-40B4-BE49-F238E27FC236}">
                <a16:creationId xmlns:a16="http://schemas.microsoft.com/office/drawing/2014/main" id="{832A6E94-0CF6-6945-B33D-4878A7B04DC9}"/>
              </a:ext>
            </a:extLst>
          </p:cNvPr>
          <p:cNvSpPr>
            <a:spLocks noGrp="1"/>
          </p:cNvSpPr>
          <p:nvPr>
            <p:ph type="dt" sz="half" idx="10"/>
          </p:nvPr>
        </p:nvSpPr>
        <p:spPr/>
        <p:txBody>
          <a:bodyPr/>
          <a:lstStyle/>
          <a:p>
            <a:fld id="{357BADF4-CC72-C145-B9AB-D20C51F0896C}" type="datetime1">
              <a:rPr lang="en-GB" smtClean="0"/>
              <a:t>02/09/2019</a:t>
            </a:fld>
            <a:endParaRPr lang="en-US"/>
          </a:p>
        </p:txBody>
      </p:sp>
      <p:sp>
        <p:nvSpPr>
          <p:cNvPr id="44" name="Slide Number Placeholder 43">
            <a:extLst>
              <a:ext uri="{FF2B5EF4-FFF2-40B4-BE49-F238E27FC236}">
                <a16:creationId xmlns:a16="http://schemas.microsoft.com/office/drawing/2014/main" id="{B0DF028C-B616-514E-9DDA-C4BAA47F6B2D}"/>
              </a:ext>
            </a:extLst>
          </p:cNvPr>
          <p:cNvSpPr>
            <a:spLocks noGrp="1"/>
          </p:cNvSpPr>
          <p:nvPr>
            <p:ph type="sldNum" sz="quarter" idx="12"/>
          </p:nvPr>
        </p:nvSpPr>
        <p:spPr/>
        <p:txBody>
          <a:bodyPr/>
          <a:lstStyle/>
          <a:p>
            <a:fld id="{CBED4ABB-E37D-5E48-BBFF-810696452091}" type="slidenum">
              <a:rPr lang="en-US" smtClean="0"/>
              <a:t>14</a:t>
            </a:fld>
            <a:endParaRPr lang="en-US"/>
          </a:p>
        </p:txBody>
      </p:sp>
      <p:sp>
        <p:nvSpPr>
          <p:cNvPr id="45" name="Footer Placeholder 44">
            <a:extLst>
              <a:ext uri="{FF2B5EF4-FFF2-40B4-BE49-F238E27FC236}">
                <a16:creationId xmlns:a16="http://schemas.microsoft.com/office/drawing/2014/main" id="{3D877D47-1B74-4145-931E-6F127BA5D500}"/>
              </a:ext>
            </a:extLst>
          </p:cNvPr>
          <p:cNvSpPr>
            <a:spLocks noGrp="1"/>
          </p:cNvSpPr>
          <p:nvPr>
            <p:ph type="ftr" sz="quarter" idx="11"/>
          </p:nvPr>
        </p:nvSpPr>
        <p:spPr/>
        <p:txBody>
          <a:bodyPr/>
          <a:lstStyle/>
          <a:p>
            <a:r>
              <a:rPr lang="en-US"/>
              <a:t>The NIR corn data set</a:t>
            </a:r>
          </a:p>
        </p:txBody>
      </p:sp>
    </p:spTree>
    <p:extLst>
      <p:ext uri="{BB962C8B-B14F-4D97-AF65-F5344CB8AC3E}">
        <p14:creationId xmlns:p14="http://schemas.microsoft.com/office/powerpoint/2010/main" val="524314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40" descr="A screenshot of a cell phone&#10;&#10;Description automatically generated">
            <a:extLst>
              <a:ext uri="{FF2B5EF4-FFF2-40B4-BE49-F238E27FC236}">
                <a16:creationId xmlns:a16="http://schemas.microsoft.com/office/drawing/2014/main" id="{2F60DD9F-BD34-3943-8223-E4B4FF97FBE1}"/>
              </a:ext>
            </a:extLst>
          </p:cNvPr>
          <p:cNvPicPr>
            <a:picLocks noChangeAspect="1"/>
          </p:cNvPicPr>
          <p:nvPr/>
        </p:nvPicPr>
        <p:blipFill>
          <a:blip r:embed="rId2"/>
          <a:stretch>
            <a:fillRect/>
          </a:stretch>
        </p:blipFill>
        <p:spPr>
          <a:xfrm>
            <a:off x="436874" y="1353238"/>
            <a:ext cx="2646832" cy="2646832"/>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7B64CE28-13CC-9D47-AC58-EE3207F3649A}"/>
              </a:ext>
            </a:extLst>
          </p:cNvPr>
          <p:cNvPicPr>
            <a:picLocks noChangeAspect="1"/>
          </p:cNvPicPr>
          <p:nvPr/>
        </p:nvPicPr>
        <p:blipFill>
          <a:blip r:embed="rId3"/>
          <a:stretch>
            <a:fillRect/>
          </a:stretch>
        </p:blipFill>
        <p:spPr>
          <a:xfrm>
            <a:off x="3325006" y="1354245"/>
            <a:ext cx="2644818" cy="2644818"/>
          </a:xfrm>
          <a:prstGeom prst="rect">
            <a:avLst/>
          </a:prstGeom>
        </p:spPr>
      </p:pic>
      <p:pic>
        <p:nvPicPr>
          <p:cNvPr id="54" name="Picture 53" descr="A screenshot of a cell phone&#10;&#10;Description automatically generated">
            <a:extLst>
              <a:ext uri="{FF2B5EF4-FFF2-40B4-BE49-F238E27FC236}">
                <a16:creationId xmlns:a16="http://schemas.microsoft.com/office/drawing/2014/main" id="{FCA6F5BD-EA50-1E4B-92C9-5407E7F0D793}"/>
              </a:ext>
            </a:extLst>
          </p:cNvPr>
          <p:cNvPicPr>
            <a:picLocks noChangeAspect="1"/>
          </p:cNvPicPr>
          <p:nvPr/>
        </p:nvPicPr>
        <p:blipFill>
          <a:blip r:embed="rId4"/>
          <a:stretch>
            <a:fillRect/>
          </a:stretch>
        </p:blipFill>
        <p:spPr>
          <a:xfrm>
            <a:off x="6190465" y="1343916"/>
            <a:ext cx="2665476" cy="2665476"/>
          </a:xfrm>
          <a:prstGeom prst="rect">
            <a:avLst/>
          </a:prstGeom>
        </p:spPr>
      </p:pic>
      <p:cxnSp>
        <p:nvCxnSpPr>
          <p:cNvPr id="60" name="Straight Connector 59">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3000" y="5778706"/>
            <a:ext cx="6858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0F98145B-91B4-834A-B689-15C17AF68C4A}"/>
              </a:ext>
            </a:extLst>
          </p:cNvPr>
          <p:cNvSpPr txBox="1">
            <a:spLocks/>
          </p:cNvSpPr>
          <p:nvPr/>
        </p:nvSpPr>
        <p:spPr>
          <a:xfrm>
            <a:off x="0" y="1"/>
            <a:ext cx="9144000" cy="754144"/>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b="1">
                <a:latin typeface="Arial" panose="020B0604020202020204" pitchFamily="34" charset="0"/>
                <a:cs typeface="Arial" panose="020B0604020202020204" pitchFamily="34" charset="0"/>
              </a:rPr>
              <a:t>	</a:t>
            </a:r>
            <a:r>
              <a:rPr lang="en-US" b="1" i="1">
                <a:solidFill>
                  <a:schemeClr val="bg1"/>
                </a:solidFill>
                <a:latin typeface="Arial" panose="020B0604020202020204" pitchFamily="34" charset="0"/>
                <a:cs typeface="Arial" panose="020B0604020202020204" pitchFamily="34" charset="0"/>
              </a:rPr>
              <a:t>Pre-treatment</a:t>
            </a:r>
            <a:endParaRPr lang="en-US" b="1" i="1" dirty="0">
              <a:solidFill>
                <a:schemeClr val="bg1"/>
              </a:solidFill>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B7EC83CE-E656-CB45-AC0B-D2C07B573774}"/>
              </a:ext>
            </a:extLst>
          </p:cNvPr>
          <p:cNvSpPr txBox="1"/>
          <p:nvPr/>
        </p:nvSpPr>
        <p:spPr>
          <a:xfrm>
            <a:off x="593888" y="4313755"/>
            <a:ext cx="7956223" cy="1200329"/>
          </a:xfrm>
          <a:prstGeom prst="rect">
            <a:avLst/>
          </a:prstGeom>
          <a:noFill/>
        </p:spPr>
        <p:txBody>
          <a:bodyPr wrap="square" rtlCol="0">
            <a:spAutoFit/>
          </a:bodyPr>
          <a:lstStyle/>
          <a:p>
            <a:r>
              <a:rPr lang="en-GB" dirty="0"/>
              <a:t>The boxplot of RMSECV and RMSEP from 100 loop times PLSR under different pre-treatment. “1” stand for none pre-treatment; “2” stand for scale X; “3” stand for </a:t>
            </a:r>
            <a:r>
              <a:rPr lang="en-GB" dirty="0" err="1"/>
              <a:t>Savitzky-Golay</a:t>
            </a:r>
            <a:r>
              <a:rPr lang="en-GB" dirty="0"/>
              <a:t> filler with 1</a:t>
            </a:r>
            <a:r>
              <a:rPr lang="zh-CN" altLang="en-US" dirty="0"/>
              <a:t> </a:t>
            </a:r>
            <a:r>
              <a:rPr lang="en-GB" dirty="0"/>
              <a:t>differentiation order, 2 polynomial order, 21 window size. And 40 samples as calibration set take leave-one-out as cross validation. </a:t>
            </a:r>
          </a:p>
        </p:txBody>
      </p:sp>
      <p:sp>
        <p:nvSpPr>
          <p:cNvPr id="63" name="Date Placeholder 62">
            <a:extLst>
              <a:ext uri="{FF2B5EF4-FFF2-40B4-BE49-F238E27FC236}">
                <a16:creationId xmlns:a16="http://schemas.microsoft.com/office/drawing/2014/main" id="{7E6AB92C-91C2-5143-8F0E-676472095880}"/>
              </a:ext>
            </a:extLst>
          </p:cNvPr>
          <p:cNvSpPr>
            <a:spLocks noGrp="1"/>
          </p:cNvSpPr>
          <p:nvPr>
            <p:ph type="dt" sz="half" idx="10"/>
          </p:nvPr>
        </p:nvSpPr>
        <p:spPr/>
        <p:txBody>
          <a:bodyPr/>
          <a:lstStyle/>
          <a:p>
            <a:fld id="{912ADCFF-2CB3-2448-A08C-A3B044DDA30A}" type="datetime1">
              <a:rPr lang="en-GB" smtClean="0"/>
              <a:t>03/09/2019</a:t>
            </a:fld>
            <a:endParaRPr lang="en-US"/>
          </a:p>
        </p:txBody>
      </p:sp>
      <p:sp>
        <p:nvSpPr>
          <p:cNvPr id="64" name="Slide Number Placeholder 63">
            <a:extLst>
              <a:ext uri="{FF2B5EF4-FFF2-40B4-BE49-F238E27FC236}">
                <a16:creationId xmlns:a16="http://schemas.microsoft.com/office/drawing/2014/main" id="{665B1CF9-F803-9144-B105-E1BA80AB8C1D}"/>
              </a:ext>
            </a:extLst>
          </p:cNvPr>
          <p:cNvSpPr>
            <a:spLocks noGrp="1"/>
          </p:cNvSpPr>
          <p:nvPr>
            <p:ph type="sldNum" sz="quarter" idx="12"/>
          </p:nvPr>
        </p:nvSpPr>
        <p:spPr/>
        <p:txBody>
          <a:bodyPr/>
          <a:lstStyle/>
          <a:p>
            <a:fld id="{CBED4ABB-E37D-5E48-BBFF-810696452091}" type="slidenum">
              <a:rPr lang="en-US" smtClean="0"/>
              <a:t>15</a:t>
            </a:fld>
            <a:endParaRPr lang="en-US"/>
          </a:p>
        </p:txBody>
      </p:sp>
      <p:sp>
        <p:nvSpPr>
          <p:cNvPr id="65" name="Footer Placeholder 64">
            <a:extLst>
              <a:ext uri="{FF2B5EF4-FFF2-40B4-BE49-F238E27FC236}">
                <a16:creationId xmlns:a16="http://schemas.microsoft.com/office/drawing/2014/main" id="{64A82737-288B-DC46-B984-AE21227191F0}"/>
              </a:ext>
            </a:extLst>
          </p:cNvPr>
          <p:cNvSpPr>
            <a:spLocks noGrp="1"/>
          </p:cNvSpPr>
          <p:nvPr>
            <p:ph type="ftr" sz="quarter" idx="11"/>
          </p:nvPr>
        </p:nvSpPr>
        <p:spPr/>
        <p:txBody>
          <a:bodyPr/>
          <a:lstStyle/>
          <a:p>
            <a:r>
              <a:rPr lang="en-US"/>
              <a:t>The NIR corn data set</a:t>
            </a:r>
          </a:p>
        </p:txBody>
      </p:sp>
    </p:spTree>
    <p:extLst>
      <p:ext uri="{BB962C8B-B14F-4D97-AF65-F5344CB8AC3E}">
        <p14:creationId xmlns:p14="http://schemas.microsoft.com/office/powerpoint/2010/main" val="639415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a:latin typeface="Arial" panose="020B0604020202020204" pitchFamily="34" charset="0"/>
                <a:cs typeface="Arial" panose="020B0604020202020204" pitchFamily="34" charset="0"/>
              </a:rPr>
              <a:t>	</a:t>
            </a:r>
            <a:r>
              <a:rPr lang="en-US" b="1" i="1">
                <a:solidFill>
                  <a:schemeClr val="bg1"/>
                </a:solidFill>
                <a:latin typeface="Arial" panose="020B0604020202020204" pitchFamily="34" charset="0"/>
                <a:cs typeface="Arial" panose="020B0604020202020204" pitchFamily="34" charset="0"/>
              </a:rPr>
              <a:t>Pre-treatment</a:t>
            </a:r>
            <a:endParaRPr lang="en-US" b="1" i="1" dirty="0">
              <a:solidFill>
                <a:schemeClr val="bg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ED4270-022F-5A4C-A229-65AEBF5B821D}"/>
              </a:ext>
            </a:extLst>
          </p:cNvPr>
          <p:cNvSpPr>
            <a:spLocks noGrp="1"/>
          </p:cNvSpPr>
          <p:nvPr>
            <p:ph idx="1"/>
          </p:nvPr>
        </p:nvSpPr>
        <p:spPr>
          <a:xfrm>
            <a:off x="732628" y="3793169"/>
            <a:ext cx="7829574" cy="2572504"/>
          </a:xfrm>
        </p:spPr>
        <p:txBody>
          <a:bodyPr>
            <a:normAutofit/>
          </a:bodyPr>
          <a:lstStyle/>
          <a:p>
            <a:pPr marL="0" indent="0">
              <a:buNone/>
            </a:pPr>
            <a:endParaRPr lang="en-US" dirty="0"/>
          </a:p>
          <a:p>
            <a:r>
              <a:rPr lang="en-US" dirty="0"/>
              <a:t>Standardization has the worst performance. </a:t>
            </a:r>
          </a:p>
          <a:p>
            <a:pPr lvl="1"/>
            <a:r>
              <a:rPr lang="en-US" dirty="0"/>
              <a:t>Because Standardization takes meaningless data into PLSR.</a:t>
            </a:r>
          </a:p>
          <a:p>
            <a:endParaRPr lang="en-US" dirty="0"/>
          </a:p>
          <a:p>
            <a:r>
              <a:rPr lang="en-GB" dirty="0" err="1"/>
              <a:t>Savitzky-Golay</a:t>
            </a:r>
            <a:r>
              <a:rPr lang="en-GB" dirty="0"/>
              <a:t> filter has a better performance in most situations. ﻿</a:t>
            </a:r>
          </a:p>
          <a:p>
            <a:pPr lvl="1"/>
            <a:r>
              <a:rPr lang="en-GB" dirty="0"/>
              <a:t>Because </a:t>
            </a:r>
            <a:r>
              <a:rPr lang="en-GB" dirty="0" err="1"/>
              <a:t>Savitzky-Golay</a:t>
            </a:r>
            <a:r>
              <a:rPr lang="en-GB" dirty="0"/>
              <a:t> filter </a:t>
            </a:r>
            <a:r>
              <a:rPr lang="en-GB" dirty="0" err="1"/>
              <a:t>smoothes</a:t>
            </a:r>
            <a:r>
              <a:rPr lang="en-GB" dirty="0"/>
              <a:t> data, </a:t>
            </a:r>
            <a:r>
              <a:rPr lang="en-US" dirty="0"/>
              <a:t>and</a:t>
            </a:r>
            <a:r>
              <a:rPr lang="en-GB" dirty="0"/>
              <a:t> </a:t>
            </a:r>
            <a:r>
              <a:rPr lang="en-US" dirty="0"/>
              <a:t>fixes data’s displacement</a:t>
            </a:r>
            <a:r>
              <a:rPr lang="en-GB" dirty="0"/>
              <a:t>.</a:t>
            </a:r>
          </a:p>
          <a:p>
            <a:pPr lvl="1"/>
            <a:r>
              <a:rPr lang="en-GB" dirty="0" err="1"/>
              <a:t>SavitzkyGolay</a:t>
            </a:r>
            <a:r>
              <a:rPr lang="en-GB" dirty="0"/>
              <a:t> filter makes model more robust.</a:t>
            </a:r>
            <a:endParaRPr lang="en-US" dirty="0"/>
          </a:p>
        </p:txBody>
      </p:sp>
      <p:sp>
        <p:nvSpPr>
          <p:cNvPr id="4" name="Date Placeholder 3">
            <a:extLst>
              <a:ext uri="{FF2B5EF4-FFF2-40B4-BE49-F238E27FC236}">
                <a16:creationId xmlns:a16="http://schemas.microsoft.com/office/drawing/2014/main" id="{3A1C7815-9208-924B-AF14-E4A810C0388D}"/>
              </a:ext>
            </a:extLst>
          </p:cNvPr>
          <p:cNvSpPr>
            <a:spLocks noGrp="1"/>
          </p:cNvSpPr>
          <p:nvPr>
            <p:ph type="dt" sz="half" idx="10"/>
          </p:nvPr>
        </p:nvSpPr>
        <p:spPr/>
        <p:txBody>
          <a:bodyPr/>
          <a:lstStyle/>
          <a:p>
            <a:fld id="{05C82176-D405-2440-BD9C-4F8C5420B85B}" type="datetime1">
              <a:rPr lang="en-GB" smtClean="0"/>
              <a:t>03/09/2019</a:t>
            </a:fld>
            <a:endParaRPr lang="en-US"/>
          </a:p>
        </p:txBody>
      </p:sp>
      <p:sp>
        <p:nvSpPr>
          <p:cNvPr id="6" name="Slide Number Placeholder 5">
            <a:extLst>
              <a:ext uri="{FF2B5EF4-FFF2-40B4-BE49-F238E27FC236}">
                <a16:creationId xmlns:a16="http://schemas.microsoft.com/office/drawing/2014/main" id="{C34D6325-48B4-B847-BE07-A60ACCF21367}"/>
              </a:ext>
            </a:extLst>
          </p:cNvPr>
          <p:cNvSpPr>
            <a:spLocks noGrp="1"/>
          </p:cNvSpPr>
          <p:nvPr>
            <p:ph type="sldNum" sz="quarter" idx="12"/>
          </p:nvPr>
        </p:nvSpPr>
        <p:spPr/>
        <p:txBody>
          <a:bodyPr/>
          <a:lstStyle/>
          <a:p>
            <a:fld id="{CBED4ABB-E37D-5E48-BBFF-810696452091}" type="slidenum">
              <a:rPr lang="en-US" smtClean="0"/>
              <a:t>16</a:t>
            </a:fld>
            <a:endParaRPr lang="en-US"/>
          </a:p>
        </p:txBody>
      </p:sp>
      <p:sp>
        <p:nvSpPr>
          <p:cNvPr id="7" name="Footer Placeholder 6">
            <a:extLst>
              <a:ext uri="{FF2B5EF4-FFF2-40B4-BE49-F238E27FC236}">
                <a16:creationId xmlns:a16="http://schemas.microsoft.com/office/drawing/2014/main" id="{59E55618-10E8-6948-80D0-0A3C10AE4DCA}"/>
              </a:ext>
            </a:extLst>
          </p:cNvPr>
          <p:cNvSpPr>
            <a:spLocks noGrp="1"/>
          </p:cNvSpPr>
          <p:nvPr>
            <p:ph type="ftr" sz="quarter" idx="11"/>
          </p:nvPr>
        </p:nvSpPr>
        <p:spPr/>
        <p:txBody>
          <a:bodyPr/>
          <a:lstStyle/>
          <a:p>
            <a:r>
              <a:rPr lang="en-US"/>
              <a:t>The NIR corn data set</a:t>
            </a:r>
          </a:p>
        </p:txBody>
      </p:sp>
      <p:pic>
        <p:nvPicPr>
          <p:cNvPr id="8" name="Picture 7" descr="A screenshot of a cell phone&#10;&#10;Description automatically generated">
            <a:extLst>
              <a:ext uri="{FF2B5EF4-FFF2-40B4-BE49-F238E27FC236}">
                <a16:creationId xmlns:a16="http://schemas.microsoft.com/office/drawing/2014/main" id="{CD81A600-CDCF-3D42-94F2-E021C9370C4F}"/>
              </a:ext>
            </a:extLst>
          </p:cNvPr>
          <p:cNvPicPr>
            <a:picLocks noChangeAspect="1"/>
          </p:cNvPicPr>
          <p:nvPr/>
        </p:nvPicPr>
        <p:blipFill>
          <a:blip r:embed="rId2"/>
          <a:stretch>
            <a:fillRect/>
          </a:stretch>
        </p:blipFill>
        <p:spPr>
          <a:xfrm>
            <a:off x="436874" y="1353238"/>
            <a:ext cx="2646832" cy="264683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100BF32-96D7-8944-830A-F0EDAC6D5A50}"/>
              </a:ext>
            </a:extLst>
          </p:cNvPr>
          <p:cNvPicPr>
            <a:picLocks noChangeAspect="1"/>
          </p:cNvPicPr>
          <p:nvPr/>
        </p:nvPicPr>
        <p:blipFill>
          <a:blip r:embed="rId3"/>
          <a:stretch>
            <a:fillRect/>
          </a:stretch>
        </p:blipFill>
        <p:spPr>
          <a:xfrm>
            <a:off x="3325006" y="1354245"/>
            <a:ext cx="2644818" cy="264481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25DCD6D-8190-554B-94A3-C98761C2FC89}"/>
              </a:ext>
            </a:extLst>
          </p:cNvPr>
          <p:cNvPicPr>
            <a:picLocks noChangeAspect="1"/>
          </p:cNvPicPr>
          <p:nvPr/>
        </p:nvPicPr>
        <p:blipFill>
          <a:blip r:embed="rId4"/>
          <a:stretch>
            <a:fillRect/>
          </a:stretch>
        </p:blipFill>
        <p:spPr>
          <a:xfrm>
            <a:off x="6190465" y="1343916"/>
            <a:ext cx="2665476" cy="2665476"/>
          </a:xfrm>
          <a:prstGeom prst="rect">
            <a:avLst/>
          </a:prstGeom>
        </p:spPr>
      </p:pic>
    </p:spTree>
    <p:extLst>
      <p:ext uri="{BB962C8B-B14F-4D97-AF65-F5344CB8AC3E}">
        <p14:creationId xmlns:p14="http://schemas.microsoft.com/office/powerpoint/2010/main" val="2387618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Cross-validation</a:t>
            </a:r>
          </a:p>
        </p:txBody>
      </p:sp>
      <p:pic>
        <p:nvPicPr>
          <p:cNvPr id="5" name="Content Placeholder 4" descr="A screenshot of a cell phone&#10;&#10;Description automatically generated">
            <a:extLst>
              <a:ext uri="{FF2B5EF4-FFF2-40B4-BE49-F238E27FC236}">
                <a16:creationId xmlns:a16="http://schemas.microsoft.com/office/drawing/2014/main" id="{2C6DD898-C74A-8A47-8B6A-25AAA3A15109}"/>
              </a:ext>
            </a:extLst>
          </p:cNvPr>
          <p:cNvPicPr>
            <a:picLocks noGrp="1" noChangeAspect="1"/>
          </p:cNvPicPr>
          <p:nvPr>
            <p:ph idx="1"/>
          </p:nvPr>
        </p:nvPicPr>
        <p:blipFill>
          <a:blip r:embed="rId2"/>
          <a:stretch>
            <a:fillRect/>
          </a:stretch>
        </p:blipFill>
        <p:spPr>
          <a:xfrm>
            <a:off x="992508" y="2193465"/>
            <a:ext cx="3561536" cy="3554941"/>
          </a:xfrm>
        </p:spPr>
      </p:pic>
      <p:pic>
        <p:nvPicPr>
          <p:cNvPr id="6" name="Picture 5">
            <a:extLst>
              <a:ext uri="{FF2B5EF4-FFF2-40B4-BE49-F238E27FC236}">
                <a16:creationId xmlns:a16="http://schemas.microsoft.com/office/drawing/2014/main" id="{3C90AB2E-0C08-B543-B037-5CA7EA88BCEB}"/>
              </a:ext>
            </a:extLst>
          </p:cNvPr>
          <p:cNvPicPr>
            <a:picLocks noChangeAspect="1"/>
          </p:cNvPicPr>
          <p:nvPr/>
        </p:nvPicPr>
        <p:blipFill>
          <a:blip r:embed="rId3"/>
          <a:stretch>
            <a:fillRect/>
          </a:stretch>
        </p:blipFill>
        <p:spPr>
          <a:xfrm>
            <a:off x="4572000" y="2735403"/>
            <a:ext cx="3561536" cy="2471066"/>
          </a:xfrm>
          <a:prstGeom prst="rect">
            <a:avLst/>
          </a:prstGeom>
        </p:spPr>
      </p:pic>
      <p:sp>
        <p:nvSpPr>
          <p:cNvPr id="7" name="TextBox 6">
            <a:extLst>
              <a:ext uri="{FF2B5EF4-FFF2-40B4-BE49-F238E27FC236}">
                <a16:creationId xmlns:a16="http://schemas.microsoft.com/office/drawing/2014/main" id="{2D6E7FB0-B101-8645-B02F-FFB95E999D0B}"/>
              </a:ext>
            </a:extLst>
          </p:cNvPr>
          <p:cNvSpPr txBox="1"/>
          <p:nvPr/>
        </p:nvSpPr>
        <p:spPr>
          <a:xfrm>
            <a:off x="992508" y="1375442"/>
            <a:ext cx="3107646" cy="369332"/>
          </a:xfrm>
          <a:prstGeom prst="rect">
            <a:avLst/>
          </a:prstGeom>
          <a:noFill/>
        </p:spPr>
        <p:txBody>
          <a:bodyPr wrap="none" rtlCol="0">
            <a:spAutoFit/>
          </a:bodyPr>
          <a:lstStyle/>
          <a:p>
            <a:r>
              <a:rPr lang="en-US" dirty="0"/>
              <a:t>Leave-one-out cross validation:</a:t>
            </a:r>
          </a:p>
        </p:txBody>
      </p:sp>
      <p:sp>
        <p:nvSpPr>
          <p:cNvPr id="8" name="TextBox 7">
            <a:extLst>
              <a:ext uri="{FF2B5EF4-FFF2-40B4-BE49-F238E27FC236}">
                <a16:creationId xmlns:a16="http://schemas.microsoft.com/office/drawing/2014/main" id="{75BC1EBE-0B07-4144-B989-F6D3E041BDFA}"/>
              </a:ext>
            </a:extLst>
          </p:cNvPr>
          <p:cNvSpPr txBox="1"/>
          <p:nvPr/>
        </p:nvSpPr>
        <p:spPr>
          <a:xfrm>
            <a:off x="5043848" y="1375442"/>
            <a:ext cx="2297424" cy="369332"/>
          </a:xfrm>
          <a:prstGeom prst="rect">
            <a:avLst/>
          </a:prstGeom>
          <a:noFill/>
        </p:spPr>
        <p:txBody>
          <a:bodyPr wrap="none" rtlCol="0">
            <a:spAutoFit/>
          </a:bodyPr>
          <a:lstStyle/>
          <a:p>
            <a:r>
              <a:rPr lang="en-US" dirty="0"/>
              <a:t>3-fold cross validation:</a:t>
            </a:r>
          </a:p>
        </p:txBody>
      </p:sp>
      <p:sp>
        <p:nvSpPr>
          <p:cNvPr id="9" name="Date Placeholder 8">
            <a:extLst>
              <a:ext uri="{FF2B5EF4-FFF2-40B4-BE49-F238E27FC236}">
                <a16:creationId xmlns:a16="http://schemas.microsoft.com/office/drawing/2014/main" id="{DA48E1B1-2044-C146-B536-674996647763}"/>
              </a:ext>
            </a:extLst>
          </p:cNvPr>
          <p:cNvSpPr>
            <a:spLocks noGrp="1"/>
          </p:cNvSpPr>
          <p:nvPr>
            <p:ph type="dt" sz="half" idx="10"/>
          </p:nvPr>
        </p:nvSpPr>
        <p:spPr/>
        <p:txBody>
          <a:bodyPr/>
          <a:lstStyle/>
          <a:p>
            <a:fld id="{EFE8C371-A682-9942-9CAD-6D24C1CC4F7C}" type="datetime1">
              <a:rPr lang="en-GB" smtClean="0"/>
              <a:t>02/09/2019</a:t>
            </a:fld>
            <a:endParaRPr lang="en-US"/>
          </a:p>
        </p:txBody>
      </p:sp>
      <p:sp>
        <p:nvSpPr>
          <p:cNvPr id="10" name="Slide Number Placeholder 9">
            <a:extLst>
              <a:ext uri="{FF2B5EF4-FFF2-40B4-BE49-F238E27FC236}">
                <a16:creationId xmlns:a16="http://schemas.microsoft.com/office/drawing/2014/main" id="{1206AB54-3CCA-2249-9F79-D2BECA51EBA1}"/>
              </a:ext>
            </a:extLst>
          </p:cNvPr>
          <p:cNvSpPr>
            <a:spLocks noGrp="1"/>
          </p:cNvSpPr>
          <p:nvPr>
            <p:ph type="sldNum" sz="quarter" idx="12"/>
          </p:nvPr>
        </p:nvSpPr>
        <p:spPr/>
        <p:txBody>
          <a:bodyPr/>
          <a:lstStyle/>
          <a:p>
            <a:fld id="{CBED4ABB-E37D-5E48-BBFF-810696452091}" type="slidenum">
              <a:rPr lang="en-US" smtClean="0"/>
              <a:t>17</a:t>
            </a:fld>
            <a:endParaRPr lang="en-US"/>
          </a:p>
        </p:txBody>
      </p:sp>
      <p:sp>
        <p:nvSpPr>
          <p:cNvPr id="11" name="Footer Placeholder 10">
            <a:extLst>
              <a:ext uri="{FF2B5EF4-FFF2-40B4-BE49-F238E27FC236}">
                <a16:creationId xmlns:a16="http://schemas.microsoft.com/office/drawing/2014/main" id="{3FEE20AF-441F-D14A-8BE8-A5684B6F1692}"/>
              </a:ext>
            </a:extLst>
          </p:cNvPr>
          <p:cNvSpPr>
            <a:spLocks noGrp="1"/>
          </p:cNvSpPr>
          <p:nvPr>
            <p:ph type="ftr" sz="quarter" idx="11"/>
          </p:nvPr>
        </p:nvSpPr>
        <p:spPr/>
        <p:txBody>
          <a:bodyPr/>
          <a:lstStyle/>
          <a:p>
            <a:r>
              <a:rPr lang="en-US"/>
              <a:t>The NIR corn data set</a:t>
            </a:r>
          </a:p>
        </p:txBody>
      </p:sp>
    </p:spTree>
    <p:extLst>
      <p:ext uri="{BB962C8B-B14F-4D97-AF65-F5344CB8AC3E}">
        <p14:creationId xmlns:p14="http://schemas.microsoft.com/office/powerpoint/2010/main" val="2555866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Cross-validation</a:t>
            </a:r>
          </a:p>
        </p:txBody>
      </p:sp>
      <p:pic>
        <p:nvPicPr>
          <p:cNvPr id="12" name="Picture 11">
            <a:extLst>
              <a:ext uri="{FF2B5EF4-FFF2-40B4-BE49-F238E27FC236}">
                <a16:creationId xmlns:a16="http://schemas.microsoft.com/office/drawing/2014/main" id="{940FB839-5854-7243-9666-A6BEEB0BAC39}"/>
              </a:ext>
            </a:extLst>
          </p:cNvPr>
          <p:cNvPicPr>
            <a:picLocks noChangeAspect="1"/>
          </p:cNvPicPr>
          <p:nvPr/>
        </p:nvPicPr>
        <p:blipFill>
          <a:blip r:embed="rId2"/>
          <a:stretch>
            <a:fillRect/>
          </a:stretch>
        </p:blipFill>
        <p:spPr>
          <a:xfrm>
            <a:off x="4572001" y="1450331"/>
            <a:ext cx="3532166" cy="3532167"/>
          </a:xfrm>
          <a:prstGeom prst="rect">
            <a:avLst/>
          </a:prstGeom>
        </p:spPr>
      </p:pic>
      <p:pic>
        <p:nvPicPr>
          <p:cNvPr id="13" name="Content Placeholder 9">
            <a:extLst>
              <a:ext uri="{FF2B5EF4-FFF2-40B4-BE49-F238E27FC236}">
                <a16:creationId xmlns:a16="http://schemas.microsoft.com/office/drawing/2014/main" id="{5F1873B7-FD1B-AE45-85D8-5039AFFECB5A}"/>
              </a:ext>
            </a:extLst>
          </p:cNvPr>
          <p:cNvPicPr>
            <a:picLocks noChangeAspect="1"/>
          </p:cNvPicPr>
          <p:nvPr/>
        </p:nvPicPr>
        <p:blipFill>
          <a:blip r:embed="rId3"/>
          <a:stretch>
            <a:fillRect/>
          </a:stretch>
        </p:blipFill>
        <p:spPr>
          <a:xfrm>
            <a:off x="1039833" y="1450331"/>
            <a:ext cx="3532167" cy="3532167"/>
          </a:xfrm>
          <a:prstGeom prst="rect">
            <a:avLst/>
          </a:prstGeom>
        </p:spPr>
      </p:pic>
      <p:sp>
        <p:nvSpPr>
          <p:cNvPr id="17" name="Date Placeholder 16">
            <a:extLst>
              <a:ext uri="{FF2B5EF4-FFF2-40B4-BE49-F238E27FC236}">
                <a16:creationId xmlns:a16="http://schemas.microsoft.com/office/drawing/2014/main" id="{99C013F7-967F-DC47-9576-94C41C66BF1C}"/>
              </a:ext>
            </a:extLst>
          </p:cNvPr>
          <p:cNvSpPr>
            <a:spLocks noGrp="1"/>
          </p:cNvSpPr>
          <p:nvPr>
            <p:ph type="dt" sz="half" idx="10"/>
          </p:nvPr>
        </p:nvSpPr>
        <p:spPr/>
        <p:txBody>
          <a:bodyPr/>
          <a:lstStyle/>
          <a:p>
            <a:fld id="{CC7DDA54-BCB6-D64E-A1F1-6A36EDB34E86}" type="datetime1">
              <a:rPr lang="en-GB" smtClean="0"/>
              <a:t>03/09/2019</a:t>
            </a:fld>
            <a:endParaRPr lang="en-US"/>
          </a:p>
        </p:txBody>
      </p:sp>
      <p:sp>
        <p:nvSpPr>
          <p:cNvPr id="18" name="Slide Number Placeholder 17">
            <a:extLst>
              <a:ext uri="{FF2B5EF4-FFF2-40B4-BE49-F238E27FC236}">
                <a16:creationId xmlns:a16="http://schemas.microsoft.com/office/drawing/2014/main" id="{01C102DB-BEBA-5642-AB11-EDF5C2B81712}"/>
              </a:ext>
            </a:extLst>
          </p:cNvPr>
          <p:cNvSpPr>
            <a:spLocks noGrp="1"/>
          </p:cNvSpPr>
          <p:nvPr>
            <p:ph type="sldNum" sz="quarter" idx="12"/>
          </p:nvPr>
        </p:nvSpPr>
        <p:spPr/>
        <p:txBody>
          <a:bodyPr/>
          <a:lstStyle/>
          <a:p>
            <a:fld id="{CBED4ABB-E37D-5E48-BBFF-810696452091}" type="slidenum">
              <a:rPr lang="en-US" smtClean="0"/>
              <a:t>18</a:t>
            </a:fld>
            <a:endParaRPr lang="en-US"/>
          </a:p>
        </p:txBody>
      </p:sp>
      <p:sp>
        <p:nvSpPr>
          <p:cNvPr id="19" name="Footer Placeholder 18">
            <a:extLst>
              <a:ext uri="{FF2B5EF4-FFF2-40B4-BE49-F238E27FC236}">
                <a16:creationId xmlns:a16="http://schemas.microsoft.com/office/drawing/2014/main" id="{5A490E5C-2104-ED43-91DB-B97E65DDD7F1}"/>
              </a:ext>
            </a:extLst>
          </p:cNvPr>
          <p:cNvSpPr>
            <a:spLocks noGrp="1"/>
          </p:cNvSpPr>
          <p:nvPr>
            <p:ph type="ftr" sz="quarter" idx="11"/>
          </p:nvPr>
        </p:nvSpPr>
        <p:spPr/>
        <p:txBody>
          <a:bodyPr/>
          <a:lstStyle/>
          <a:p>
            <a:r>
              <a:rPr lang="en-US"/>
              <a:t>The NIR corn data set</a:t>
            </a:r>
          </a:p>
        </p:txBody>
      </p:sp>
      <p:sp>
        <p:nvSpPr>
          <p:cNvPr id="20" name="TextBox 19">
            <a:extLst>
              <a:ext uri="{FF2B5EF4-FFF2-40B4-BE49-F238E27FC236}">
                <a16:creationId xmlns:a16="http://schemas.microsoft.com/office/drawing/2014/main" id="{DBDA9CF7-66D9-974C-B281-4D4014B607ED}"/>
              </a:ext>
            </a:extLst>
          </p:cNvPr>
          <p:cNvSpPr txBox="1"/>
          <p:nvPr/>
        </p:nvSpPr>
        <p:spPr>
          <a:xfrm>
            <a:off x="2765223" y="4991780"/>
            <a:ext cx="3613553" cy="369332"/>
          </a:xfrm>
          <a:prstGeom prst="rect">
            <a:avLst/>
          </a:prstGeom>
          <a:noFill/>
        </p:spPr>
        <p:txBody>
          <a:bodyPr wrap="none" rtlCol="0">
            <a:spAutoFit/>
          </a:bodyPr>
          <a:lstStyle/>
          <a:p>
            <a:r>
              <a:rPr lang="en-US" dirty="0"/>
              <a:t>﻿RMSEP curves under LOO and K-fold</a:t>
            </a:r>
          </a:p>
        </p:txBody>
      </p:sp>
    </p:spTree>
    <p:extLst>
      <p:ext uri="{BB962C8B-B14F-4D97-AF65-F5344CB8AC3E}">
        <p14:creationId xmlns:p14="http://schemas.microsoft.com/office/powerpoint/2010/main" val="3808801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Cross-validation</a:t>
            </a:r>
          </a:p>
        </p:txBody>
      </p:sp>
      <p:pic>
        <p:nvPicPr>
          <p:cNvPr id="10" name="Content Placeholder 9">
            <a:extLst>
              <a:ext uri="{FF2B5EF4-FFF2-40B4-BE49-F238E27FC236}">
                <a16:creationId xmlns:a16="http://schemas.microsoft.com/office/drawing/2014/main" id="{5F46AD0E-15A4-7445-9B8F-81E271EFBB7A}"/>
              </a:ext>
            </a:extLst>
          </p:cNvPr>
          <p:cNvPicPr>
            <a:picLocks noGrp="1" noChangeAspect="1"/>
          </p:cNvPicPr>
          <p:nvPr>
            <p:ph idx="1"/>
          </p:nvPr>
        </p:nvPicPr>
        <p:blipFill>
          <a:blip r:embed="rId2"/>
          <a:stretch>
            <a:fillRect/>
          </a:stretch>
        </p:blipFill>
        <p:spPr>
          <a:xfrm>
            <a:off x="4572000" y="929118"/>
            <a:ext cx="3532166" cy="3532166"/>
          </a:xfrm>
        </p:spPr>
      </p:pic>
      <p:pic>
        <p:nvPicPr>
          <p:cNvPr id="13" name="Picture 12">
            <a:extLst>
              <a:ext uri="{FF2B5EF4-FFF2-40B4-BE49-F238E27FC236}">
                <a16:creationId xmlns:a16="http://schemas.microsoft.com/office/drawing/2014/main" id="{B9DBB503-4FBC-F54A-9D89-AB1F674395B5}"/>
              </a:ext>
            </a:extLst>
          </p:cNvPr>
          <p:cNvPicPr>
            <a:picLocks noChangeAspect="1"/>
          </p:cNvPicPr>
          <p:nvPr/>
        </p:nvPicPr>
        <p:blipFill>
          <a:blip r:embed="rId3"/>
          <a:stretch>
            <a:fillRect/>
          </a:stretch>
        </p:blipFill>
        <p:spPr>
          <a:xfrm>
            <a:off x="1039834" y="929118"/>
            <a:ext cx="3532166" cy="3532166"/>
          </a:xfrm>
          <a:prstGeom prst="rect">
            <a:avLst/>
          </a:prstGeom>
        </p:spPr>
      </p:pic>
      <p:sp>
        <p:nvSpPr>
          <p:cNvPr id="15" name="Date Placeholder 14">
            <a:extLst>
              <a:ext uri="{FF2B5EF4-FFF2-40B4-BE49-F238E27FC236}">
                <a16:creationId xmlns:a16="http://schemas.microsoft.com/office/drawing/2014/main" id="{2AED9B05-D30E-E145-BCFB-9B6088EDE4C0}"/>
              </a:ext>
            </a:extLst>
          </p:cNvPr>
          <p:cNvSpPr>
            <a:spLocks noGrp="1"/>
          </p:cNvSpPr>
          <p:nvPr>
            <p:ph type="dt" sz="half" idx="10"/>
          </p:nvPr>
        </p:nvSpPr>
        <p:spPr/>
        <p:txBody>
          <a:bodyPr/>
          <a:lstStyle/>
          <a:p>
            <a:fld id="{8CCDDBB4-F4FF-054B-8A45-70F8C3A0F86D}" type="datetime1">
              <a:rPr lang="en-GB" smtClean="0"/>
              <a:t>02/09/2019</a:t>
            </a:fld>
            <a:endParaRPr lang="en-US"/>
          </a:p>
        </p:txBody>
      </p:sp>
      <p:sp>
        <p:nvSpPr>
          <p:cNvPr id="16" name="Slide Number Placeholder 15">
            <a:extLst>
              <a:ext uri="{FF2B5EF4-FFF2-40B4-BE49-F238E27FC236}">
                <a16:creationId xmlns:a16="http://schemas.microsoft.com/office/drawing/2014/main" id="{984A605F-C79A-CA45-847C-AAB08BE438D6}"/>
              </a:ext>
            </a:extLst>
          </p:cNvPr>
          <p:cNvSpPr>
            <a:spLocks noGrp="1"/>
          </p:cNvSpPr>
          <p:nvPr>
            <p:ph type="sldNum" sz="quarter" idx="12"/>
          </p:nvPr>
        </p:nvSpPr>
        <p:spPr/>
        <p:txBody>
          <a:bodyPr/>
          <a:lstStyle/>
          <a:p>
            <a:fld id="{CBED4ABB-E37D-5E48-BBFF-810696452091}" type="slidenum">
              <a:rPr lang="en-US" smtClean="0"/>
              <a:t>19</a:t>
            </a:fld>
            <a:endParaRPr lang="en-US"/>
          </a:p>
        </p:txBody>
      </p:sp>
      <p:sp>
        <p:nvSpPr>
          <p:cNvPr id="17" name="Footer Placeholder 16">
            <a:extLst>
              <a:ext uri="{FF2B5EF4-FFF2-40B4-BE49-F238E27FC236}">
                <a16:creationId xmlns:a16="http://schemas.microsoft.com/office/drawing/2014/main" id="{90BAA9C8-CADF-554D-84D6-8C7B8FDAE8A2}"/>
              </a:ext>
            </a:extLst>
          </p:cNvPr>
          <p:cNvSpPr>
            <a:spLocks noGrp="1"/>
          </p:cNvSpPr>
          <p:nvPr>
            <p:ph type="ftr" sz="quarter" idx="11"/>
          </p:nvPr>
        </p:nvSpPr>
        <p:spPr/>
        <p:txBody>
          <a:bodyPr/>
          <a:lstStyle/>
          <a:p>
            <a:r>
              <a:rPr lang="en-US"/>
              <a:t>The NIR corn data set</a:t>
            </a:r>
          </a:p>
        </p:txBody>
      </p:sp>
    </p:spTree>
    <p:extLst>
      <p:ext uri="{BB962C8B-B14F-4D97-AF65-F5344CB8AC3E}">
        <p14:creationId xmlns:p14="http://schemas.microsoft.com/office/powerpoint/2010/main" val="1843908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Datasets</a:t>
            </a:r>
          </a:p>
        </p:txBody>
      </p:sp>
      <p:pic>
        <p:nvPicPr>
          <p:cNvPr id="9" name="Content Placeholder 8">
            <a:extLst>
              <a:ext uri="{FF2B5EF4-FFF2-40B4-BE49-F238E27FC236}">
                <a16:creationId xmlns:a16="http://schemas.microsoft.com/office/drawing/2014/main" id="{56139D29-625D-D547-A400-05054384FB67}"/>
              </a:ext>
            </a:extLst>
          </p:cNvPr>
          <p:cNvPicPr>
            <a:picLocks noGrp="1" noChangeAspect="1"/>
          </p:cNvPicPr>
          <p:nvPr>
            <p:ph idx="1"/>
          </p:nvPr>
        </p:nvPicPr>
        <p:blipFill>
          <a:blip r:embed="rId2"/>
          <a:stretch>
            <a:fillRect/>
          </a:stretch>
        </p:blipFill>
        <p:spPr>
          <a:xfrm>
            <a:off x="4886313" y="1253331"/>
            <a:ext cx="3362396" cy="4351337"/>
          </a:xfrm>
        </p:spPr>
      </p:pic>
      <p:sp>
        <p:nvSpPr>
          <p:cNvPr id="18" name="Date Placeholder 17">
            <a:extLst>
              <a:ext uri="{FF2B5EF4-FFF2-40B4-BE49-F238E27FC236}">
                <a16:creationId xmlns:a16="http://schemas.microsoft.com/office/drawing/2014/main" id="{A3B2CD38-0945-644F-BF61-689B2310ECCA}"/>
              </a:ext>
            </a:extLst>
          </p:cNvPr>
          <p:cNvSpPr>
            <a:spLocks noGrp="1"/>
          </p:cNvSpPr>
          <p:nvPr>
            <p:ph type="dt" sz="half" idx="10"/>
          </p:nvPr>
        </p:nvSpPr>
        <p:spPr/>
        <p:txBody>
          <a:bodyPr/>
          <a:lstStyle/>
          <a:p>
            <a:fld id="{4BBF6731-7575-1140-B98B-46AAD85D8CF8}" type="datetime1">
              <a:rPr lang="en-GB" smtClean="0"/>
              <a:t>03/09/2019</a:t>
            </a:fld>
            <a:endParaRPr lang="en-US"/>
          </a:p>
        </p:txBody>
      </p:sp>
      <p:sp>
        <p:nvSpPr>
          <p:cNvPr id="19" name="Slide Number Placeholder 18">
            <a:extLst>
              <a:ext uri="{FF2B5EF4-FFF2-40B4-BE49-F238E27FC236}">
                <a16:creationId xmlns:a16="http://schemas.microsoft.com/office/drawing/2014/main" id="{DA22494D-A06F-9646-8459-CF856BD12A8D}"/>
              </a:ext>
            </a:extLst>
          </p:cNvPr>
          <p:cNvSpPr>
            <a:spLocks noGrp="1"/>
          </p:cNvSpPr>
          <p:nvPr>
            <p:ph type="sldNum" sz="quarter" idx="12"/>
          </p:nvPr>
        </p:nvSpPr>
        <p:spPr/>
        <p:txBody>
          <a:bodyPr/>
          <a:lstStyle/>
          <a:p>
            <a:fld id="{CBED4ABB-E37D-5E48-BBFF-810696452091}" type="slidenum">
              <a:rPr lang="en-US" smtClean="0"/>
              <a:t>2</a:t>
            </a:fld>
            <a:endParaRPr lang="en-US"/>
          </a:p>
        </p:txBody>
      </p:sp>
      <p:sp>
        <p:nvSpPr>
          <p:cNvPr id="20" name="Footer Placeholder 19">
            <a:extLst>
              <a:ext uri="{FF2B5EF4-FFF2-40B4-BE49-F238E27FC236}">
                <a16:creationId xmlns:a16="http://schemas.microsoft.com/office/drawing/2014/main" id="{9FC6BF83-6F17-0C43-87D5-81410B4E9E80}"/>
              </a:ext>
            </a:extLst>
          </p:cNvPr>
          <p:cNvSpPr>
            <a:spLocks noGrp="1"/>
          </p:cNvSpPr>
          <p:nvPr>
            <p:ph type="ftr" sz="quarter" idx="11"/>
          </p:nvPr>
        </p:nvSpPr>
        <p:spPr/>
        <p:txBody>
          <a:bodyPr/>
          <a:lstStyle/>
          <a:p>
            <a:r>
              <a:rPr lang="en-US"/>
              <a:t>The NIR corn data set</a:t>
            </a:r>
          </a:p>
        </p:txBody>
      </p:sp>
      <p:sp>
        <p:nvSpPr>
          <p:cNvPr id="21" name="TextBox 20">
            <a:extLst>
              <a:ext uri="{FF2B5EF4-FFF2-40B4-BE49-F238E27FC236}">
                <a16:creationId xmlns:a16="http://schemas.microsoft.com/office/drawing/2014/main" id="{736C54A1-AD49-1E49-A938-BDA4EF4BEE1B}"/>
              </a:ext>
            </a:extLst>
          </p:cNvPr>
          <p:cNvSpPr txBox="1"/>
          <p:nvPr/>
        </p:nvSpPr>
        <p:spPr>
          <a:xfrm>
            <a:off x="160338" y="1331462"/>
            <a:ext cx="4920793" cy="4801314"/>
          </a:xfrm>
          <a:prstGeom prst="rect">
            <a:avLst/>
          </a:prstGeom>
          <a:noFill/>
        </p:spPr>
        <p:txBody>
          <a:bodyPr wrap="square" rtlCol="0">
            <a:spAutoFit/>
          </a:bodyPr>
          <a:lstStyle/>
          <a:p>
            <a:pPr marL="285750" indent="-285750">
              <a:buFont typeface="Arial" panose="020B0604020202020204" pitchFamily="34" charset="0"/>
              <a:buChar char="•"/>
            </a:pPr>
            <a:r>
              <a:rPr lang="en-GB" dirty="0"/>
              <a:t>One of the most easily accessible public data sets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high-dimensional NIR spectroscopic data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80 samples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3 spectra : m5, mp5 and mp6 spectrum</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700 spectral points for every spectrum</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4 constituents: moisture, oil, protein and starch</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corn dataset is available in the website: </a:t>
            </a:r>
            <a:r>
              <a:rPr lang="en-GB" dirty="0">
                <a:hlinkClick r:id="rId3"/>
              </a:rPr>
              <a:t>http://www.eigenvector.com/data/Corn/index.html</a:t>
            </a:r>
            <a:endParaRPr lang="en-GB" dirty="0"/>
          </a:p>
          <a:p>
            <a:pPr marL="285750" indent="-285750">
              <a:buFont typeface="Arial" panose="020B0604020202020204" pitchFamily="34" charset="0"/>
              <a:buChar char="•"/>
            </a:pPr>
            <a:endParaRPr lang="en-US" dirty="0"/>
          </a:p>
        </p:txBody>
      </p:sp>
      <p:sp>
        <p:nvSpPr>
          <p:cNvPr id="22" name="TextBox 21">
            <a:extLst>
              <a:ext uri="{FF2B5EF4-FFF2-40B4-BE49-F238E27FC236}">
                <a16:creationId xmlns:a16="http://schemas.microsoft.com/office/drawing/2014/main" id="{FF82B11D-EE13-DD4E-85CE-B77F825803B7}"/>
              </a:ext>
            </a:extLst>
          </p:cNvPr>
          <p:cNvSpPr txBox="1"/>
          <p:nvPr/>
        </p:nvSpPr>
        <p:spPr>
          <a:xfrm>
            <a:off x="5505265" y="5539868"/>
            <a:ext cx="2124492" cy="369332"/>
          </a:xfrm>
          <a:prstGeom prst="rect">
            <a:avLst/>
          </a:prstGeom>
          <a:noFill/>
        </p:spPr>
        <p:txBody>
          <a:bodyPr wrap="none" rtlCol="0">
            <a:spAutoFit/>
          </a:bodyPr>
          <a:lstStyle/>
          <a:p>
            <a:r>
              <a:rPr lang="en-US" dirty="0"/>
              <a:t>Figure: m5 spectrum</a:t>
            </a:r>
          </a:p>
        </p:txBody>
      </p:sp>
    </p:spTree>
    <p:extLst>
      <p:ext uri="{BB962C8B-B14F-4D97-AF65-F5344CB8AC3E}">
        <p14:creationId xmlns:p14="http://schemas.microsoft.com/office/powerpoint/2010/main" val="3067204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Cross-validation</a:t>
            </a:r>
          </a:p>
        </p:txBody>
      </p:sp>
      <p:pic>
        <p:nvPicPr>
          <p:cNvPr id="10" name="Content Placeholder 9">
            <a:extLst>
              <a:ext uri="{FF2B5EF4-FFF2-40B4-BE49-F238E27FC236}">
                <a16:creationId xmlns:a16="http://schemas.microsoft.com/office/drawing/2014/main" id="{5F46AD0E-15A4-7445-9B8F-81E271EFBB7A}"/>
              </a:ext>
            </a:extLst>
          </p:cNvPr>
          <p:cNvPicPr>
            <a:picLocks noGrp="1" noChangeAspect="1"/>
          </p:cNvPicPr>
          <p:nvPr>
            <p:ph idx="1"/>
          </p:nvPr>
        </p:nvPicPr>
        <p:blipFill>
          <a:blip r:embed="rId2"/>
          <a:stretch>
            <a:fillRect/>
          </a:stretch>
        </p:blipFill>
        <p:spPr>
          <a:xfrm>
            <a:off x="4572000" y="929118"/>
            <a:ext cx="3532166" cy="3532166"/>
          </a:xfrm>
        </p:spPr>
      </p:pic>
      <p:pic>
        <p:nvPicPr>
          <p:cNvPr id="13" name="Picture 12">
            <a:extLst>
              <a:ext uri="{FF2B5EF4-FFF2-40B4-BE49-F238E27FC236}">
                <a16:creationId xmlns:a16="http://schemas.microsoft.com/office/drawing/2014/main" id="{B9DBB503-4FBC-F54A-9D89-AB1F674395B5}"/>
              </a:ext>
            </a:extLst>
          </p:cNvPr>
          <p:cNvPicPr>
            <a:picLocks noChangeAspect="1"/>
          </p:cNvPicPr>
          <p:nvPr/>
        </p:nvPicPr>
        <p:blipFill>
          <a:blip r:embed="rId3"/>
          <a:stretch>
            <a:fillRect/>
          </a:stretch>
        </p:blipFill>
        <p:spPr>
          <a:xfrm>
            <a:off x="1039834" y="929118"/>
            <a:ext cx="3532166" cy="3532166"/>
          </a:xfrm>
          <a:prstGeom prst="rect">
            <a:avLst/>
          </a:prstGeom>
        </p:spPr>
      </p:pic>
      <p:sp>
        <p:nvSpPr>
          <p:cNvPr id="15" name="Date Placeholder 14">
            <a:extLst>
              <a:ext uri="{FF2B5EF4-FFF2-40B4-BE49-F238E27FC236}">
                <a16:creationId xmlns:a16="http://schemas.microsoft.com/office/drawing/2014/main" id="{2AED9B05-D30E-E145-BCFB-9B6088EDE4C0}"/>
              </a:ext>
            </a:extLst>
          </p:cNvPr>
          <p:cNvSpPr>
            <a:spLocks noGrp="1"/>
          </p:cNvSpPr>
          <p:nvPr>
            <p:ph type="dt" sz="half" idx="10"/>
          </p:nvPr>
        </p:nvSpPr>
        <p:spPr/>
        <p:txBody>
          <a:bodyPr/>
          <a:lstStyle/>
          <a:p>
            <a:fld id="{8CCDDBB4-F4FF-054B-8A45-70F8C3A0F86D}" type="datetime1">
              <a:rPr lang="en-GB" smtClean="0"/>
              <a:t>03/09/2019</a:t>
            </a:fld>
            <a:endParaRPr lang="en-US"/>
          </a:p>
        </p:txBody>
      </p:sp>
      <p:sp>
        <p:nvSpPr>
          <p:cNvPr id="16" name="Slide Number Placeholder 15">
            <a:extLst>
              <a:ext uri="{FF2B5EF4-FFF2-40B4-BE49-F238E27FC236}">
                <a16:creationId xmlns:a16="http://schemas.microsoft.com/office/drawing/2014/main" id="{984A605F-C79A-CA45-847C-AAB08BE438D6}"/>
              </a:ext>
            </a:extLst>
          </p:cNvPr>
          <p:cNvSpPr>
            <a:spLocks noGrp="1"/>
          </p:cNvSpPr>
          <p:nvPr>
            <p:ph type="sldNum" sz="quarter" idx="12"/>
          </p:nvPr>
        </p:nvSpPr>
        <p:spPr/>
        <p:txBody>
          <a:bodyPr/>
          <a:lstStyle/>
          <a:p>
            <a:fld id="{CBED4ABB-E37D-5E48-BBFF-810696452091}" type="slidenum">
              <a:rPr lang="en-US" smtClean="0"/>
              <a:t>20</a:t>
            </a:fld>
            <a:endParaRPr lang="en-US"/>
          </a:p>
        </p:txBody>
      </p:sp>
      <p:sp>
        <p:nvSpPr>
          <p:cNvPr id="17" name="Footer Placeholder 16">
            <a:extLst>
              <a:ext uri="{FF2B5EF4-FFF2-40B4-BE49-F238E27FC236}">
                <a16:creationId xmlns:a16="http://schemas.microsoft.com/office/drawing/2014/main" id="{90BAA9C8-CADF-554D-84D6-8C7B8FDAE8A2}"/>
              </a:ext>
            </a:extLst>
          </p:cNvPr>
          <p:cNvSpPr>
            <a:spLocks noGrp="1"/>
          </p:cNvSpPr>
          <p:nvPr>
            <p:ph type="ftr" sz="quarter" idx="11"/>
          </p:nvPr>
        </p:nvSpPr>
        <p:spPr/>
        <p:txBody>
          <a:bodyPr/>
          <a:lstStyle/>
          <a:p>
            <a:r>
              <a:rPr lang="en-US"/>
              <a:t>The NIR corn data set</a:t>
            </a:r>
          </a:p>
        </p:txBody>
      </p:sp>
      <p:sp>
        <p:nvSpPr>
          <p:cNvPr id="3" name="Oval 2">
            <a:extLst>
              <a:ext uri="{FF2B5EF4-FFF2-40B4-BE49-F238E27FC236}">
                <a16:creationId xmlns:a16="http://schemas.microsoft.com/office/drawing/2014/main" id="{FD6BA9D5-C26B-0444-B808-5350FAF0FF09}"/>
              </a:ext>
            </a:extLst>
          </p:cNvPr>
          <p:cNvSpPr/>
          <p:nvPr/>
        </p:nvSpPr>
        <p:spPr>
          <a:xfrm>
            <a:off x="5666915" y="3085494"/>
            <a:ext cx="1539551" cy="1548882"/>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3A09C33-2579-8446-9E11-76BB8A956839}"/>
              </a:ext>
            </a:extLst>
          </p:cNvPr>
          <p:cNvSpPr/>
          <p:nvPr/>
        </p:nvSpPr>
        <p:spPr>
          <a:xfrm>
            <a:off x="2134749" y="3085494"/>
            <a:ext cx="1539551" cy="1548882"/>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4873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Cross-validation</a:t>
            </a:r>
          </a:p>
        </p:txBody>
      </p:sp>
      <p:pic>
        <p:nvPicPr>
          <p:cNvPr id="10" name="Content Placeholder 9">
            <a:extLst>
              <a:ext uri="{FF2B5EF4-FFF2-40B4-BE49-F238E27FC236}">
                <a16:creationId xmlns:a16="http://schemas.microsoft.com/office/drawing/2014/main" id="{C37FFCAF-066F-2241-A23F-17484BDFF2A9}"/>
              </a:ext>
            </a:extLst>
          </p:cNvPr>
          <p:cNvPicPr>
            <a:picLocks noGrp="1" noChangeAspect="1"/>
          </p:cNvPicPr>
          <p:nvPr>
            <p:ph idx="1"/>
          </p:nvPr>
        </p:nvPicPr>
        <p:blipFill>
          <a:blip r:embed="rId2"/>
          <a:stretch>
            <a:fillRect/>
          </a:stretch>
        </p:blipFill>
        <p:spPr>
          <a:xfrm>
            <a:off x="4572000" y="966823"/>
            <a:ext cx="3532166" cy="3532167"/>
          </a:xfrm>
        </p:spPr>
      </p:pic>
      <p:pic>
        <p:nvPicPr>
          <p:cNvPr id="13" name="Picture 12">
            <a:extLst>
              <a:ext uri="{FF2B5EF4-FFF2-40B4-BE49-F238E27FC236}">
                <a16:creationId xmlns:a16="http://schemas.microsoft.com/office/drawing/2014/main" id="{C7C1C774-C18F-CF4E-B417-98EE774316B7}"/>
              </a:ext>
            </a:extLst>
          </p:cNvPr>
          <p:cNvPicPr>
            <a:picLocks noChangeAspect="1"/>
          </p:cNvPicPr>
          <p:nvPr/>
        </p:nvPicPr>
        <p:blipFill>
          <a:blip r:embed="rId3"/>
          <a:stretch>
            <a:fillRect/>
          </a:stretch>
        </p:blipFill>
        <p:spPr>
          <a:xfrm>
            <a:off x="1039834" y="966824"/>
            <a:ext cx="3532166" cy="3532166"/>
          </a:xfrm>
          <a:prstGeom prst="rect">
            <a:avLst/>
          </a:prstGeom>
        </p:spPr>
      </p:pic>
      <p:sp>
        <p:nvSpPr>
          <p:cNvPr id="14" name="Date Placeholder 13">
            <a:extLst>
              <a:ext uri="{FF2B5EF4-FFF2-40B4-BE49-F238E27FC236}">
                <a16:creationId xmlns:a16="http://schemas.microsoft.com/office/drawing/2014/main" id="{B485D20E-9C7E-F141-BC90-31F38E79F375}"/>
              </a:ext>
            </a:extLst>
          </p:cNvPr>
          <p:cNvSpPr>
            <a:spLocks noGrp="1"/>
          </p:cNvSpPr>
          <p:nvPr>
            <p:ph type="dt" sz="half" idx="10"/>
          </p:nvPr>
        </p:nvSpPr>
        <p:spPr/>
        <p:txBody>
          <a:bodyPr/>
          <a:lstStyle/>
          <a:p>
            <a:fld id="{79383BEC-8920-CA4F-A420-BD5008F070CE}" type="datetime1">
              <a:rPr lang="en-GB" smtClean="0"/>
              <a:t>03/09/2019</a:t>
            </a:fld>
            <a:endParaRPr lang="en-US"/>
          </a:p>
        </p:txBody>
      </p:sp>
      <p:sp>
        <p:nvSpPr>
          <p:cNvPr id="15" name="Slide Number Placeholder 14">
            <a:extLst>
              <a:ext uri="{FF2B5EF4-FFF2-40B4-BE49-F238E27FC236}">
                <a16:creationId xmlns:a16="http://schemas.microsoft.com/office/drawing/2014/main" id="{C564FCD8-3D1D-9D41-A8D7-6798B1E125E6}"/>
              </a:ext>
            </a:extLst>
          </p:cNvPr>
          <p:cNvSpPr>
            <a:spLocks noGrp="1"/>
          </p:cNvSpPr>
          <p:nvPr>
            <p:ph type="sldNum" sz="quarter" idx="12"/>
          </p:nvPr>
        </p:nvSpPr>
        <p:spPr/>
        <p:txBody>
          <a:bodyPr/>
          <a:lstStyle/>
          <a:p>
            <a:fld id="{CBED4ABB-E37D-5E48-BBFF-810696452091}" type="slidenum">
              <a:rPr lang="en-US" smtClean="0"/>
              <a:t>21</a:t>
            </a:fld>
            <a:endParaRPr lang="en-US"/>
          </a:p>
        </p:txBody>
      </p:sp>
      <p:sp>
        <p:nvSpPr>
          <p:cNvPr id="16" name="Footer Placeholder 15">
            <a:extLst>
              <a:ext uri="{FF2B5EF4-FFF2-40B4-BE49-F238E27FC236}">
                <a16:creationId xmlns:a16="http://schemas.microsoft.com/office/drawing/2014/main" id="{34BE1B5C-0F78-7742-842B-42F45203384F}"/>
              </a:ext>
            </a:extLst>
          </p:cNvPr>
          <p:cNvSpPr>
            <a:spLocks noGrp="1"/>
          </p:cNvSpPr>
          <p:nvPr>
            <p:ph type="ftr" sz="quarter" idx="11"/>
          </p:nvPr>
        </p:nvSpPr>
        <p:spPr/>
        <p:txBody>
          <a:bodyPr/>
          <a:lstStyle/>
          <a:p>
            <a:r>
              <a:rPr lang="en-US"/>
              <a:t>The NIR corn data set</a:t>
            </a:r>
          </a:p>
        </p:txBody>
      </p:sp>
      <p:sp>
        <p:nvSpPr>
          <p:cNvPr id="17" name="Oval 16">
            <a:extLst>
              <a:ext uri="{FF2B5EF4-FFF2-40B4-BE49-F238E27FC236}">
                <a16:creationId xmlns:a16="http://schemas.microsoft.com/office/drawing/2014/main" id="{AF4971DA-6308-9343-9BD5-73EECB5A916E}"/>
              </a:ext>
            </a:extLst>
          </p:cNvPr>
          <p:cNvSpPr/>
          <p:nvPr/>
        </p:nvSpPr>
        <p:spPr>
          <a:xfrm>
            <a:off x="816801" y="1106781"/>
            <a:ext cx="3532166" cy="3532167"/>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2AF1FE2-DCAF-CE44-9A05-21D008437334}"/>
              </a:ext>
            </a:extLst>
          </p:cNvPr>
          <p:cNvSpPr/>
          <p:nvPr/>
        </p:nvSpPr>
        <p:spPr>
          <a:xfrm>
            <a:off x="4348967" y="1106781"/>
            <a:ext cx="3532166" cy="3532167"/>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765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Cross-validation</a:t>
            </a:r>
          </a:p>
        </p:txBody>
      </p:sp>
      <p:pic>
        <p:nvPicPr>
          <p:cNvPr id="10" name="Content Placeholder 9">
            <a:extLst>
              <a:ext uri="{FF2B5EF4-FFF2-40B4-BE49-F238E27FC236}">
                <a16:creationId xmlns:a16="http://schemas.microsoft.com/office/drawing/2014/main" id="{C37FFCAF-066F-2241-A23F-17484BDFF2A9}"/>
              </a:ext>
            </a:extLst>
          </p:cNvPr>
          <p:cNvPicPr>
            <a:picLocks noGrp="1" noChangeAspect="1"/>
          </p:cNvPicPr>
          <p:nvPr>
            <p:ph idx="1"/>
          </p:nvPr>
        </p:nvPicPr>
        <p:blipFill>
          <a:blip r:embed="rId2"/>
          <a:stretch>
            <a:fillRect/>
          </a:stretch>
        </p:blipFill>
        <p:spPr>
          <a:xfrm>
            <a:off x="4572000" y="966823"/>
            <a:ext cx="3532166" cy="3532167"/>
          </a:xfrm>
        </p:spPr>
      </p:pic>
      <p:pic>
        <p:nvPicPr>
          <p:cNvPr id="13" name="Picture 12">
            <a:extLst>
              <a:ext uri="{FF2B5EF4-FFF2-40B4-BE49-F238E27FC236}">
                <a16:creationId xmlns:a16="http://schemas.microsoft.com/office/drawing/2014/main" id="{C7C1C774-C18F-CF4E-B417-98EE774316B7}"/>
              </a:ext>
            </a:extLst>
          </p:cNvPr>
          <p:cNvPicPr>
            <a:picLocks noChangeAspect="1"/>
          </p:cNvPicPr>
          <p:nvPr/>
        </p:nvPicPr>
        <p:blipFill>
          <a:blip r:embed="rId3"/>
          <a:stretch>
            <a:fillRect/>
          </a:stretch>
        </p:blipFill>
        <p:spPr>
          <a:xfrm>
            <a:off x="1039834" y="966824"/>
            <a:ext cx="3532166" cy="3532166"/>
          </a:xfrm>
          <a:prstGeom prst="rect">
            <a:avLst/>
          </a:prstGeom>
        </p:spPr>
      </p:pic>
      <p:sp>
        <p:nvSpPr>
          <p:cNvPr id="14" name="Date Placeholder 13">
            <a:extLst>
              <a:ext uri="{FF2B5EF4-FFF2-40B4-BE49-F238E27FC236}">
                <a16:creationId xmlns:a16="http://schemas.microsoft.com/office/drawing/2014/main" id="{B485D20E-9C7E-F141-BC90-31F38E79F375}"/>
              </a:ext>
            </a:extLst>
          </p:cNvPr>
          <p:cNvSpPr>
            <a:spLocks noGrp="1"/>
          </p:cNvSpPr>
          <p:nvPr>
            <p:ph type="dt" sz="half" idx="10"/>
          </p:nvPr>
        </p:nvSpPr>
        <p:spPr/>
        <p:txBody>
          <a:bodyPr/>
          <a:lstStyle/>
          <a:p>
            <a:fld id="{79383BEC-8920-CA4F-A420-BD5008F070CE}" type="datetime1">
              <a:rPr lang="en-GB" smtClean="0"/>
              <a:t>03/09/2019</a:t>
            </a:fld>
            <a:endParaRPr lang="en-US"/>
          </a:p>
        </p:txBody>
      </p:sp>
      <p:sp>
        <p:nvSpPr>
          <p:cNvPr id="15" name="Slide Number Placeholder 14">
            <a:extLst>
              <a:ext uri="{FF2B5EF4-FFF2-40B4-BE49-F238E27FC236}">
                <a16:creationId xmlns:a16="http://schemas.microsoft.com/office/drawing/2014/main" id="{C564FCD8-3D1D-9D41-A8D7-6798B1E125E6}"/>
              </a:ext>
            </a:extLst>
          </p:cNvPr>
          <p:cNvSpPr>
            <a:spLocks noGrp="1"/>
          </p:cNvSpPr>
          <p:nvPr>
            <p:ph type="sldNum" sz="quarter" idx="12"/>
          </p:nvPr>
        </p:nvSpPr>
        <p:spPr/>
        <p:txBody>
          <a:bodyPr/>
          <a:lstStyle/>
          <a:p>
            <a:fld id="{CBED4ABB-E37D-5E48-BBFF-810696452091}" type="slidenum">
              <a:rPr lang="en-US" smtClean="0"/>
              <a:t>22</a:t>
            </a:fld>
            <a:endParaRPr lang="en-US"/>
          </a:p>
        </p:txBody>
      </p:sp>
      <p:sp>
        <p:nvSpPr>
          <p:cNvPr id="16" name="Footer Placeholder 15">
            <a:extLst>
              <a:ext uri="{FF2B5EF4-FFF2-40B4-BE49-F238E27FC236}">
                <a16:creationId xmlns:a16="http://schemas.microsoft.com/office/drawing/2014/main" id="{34BE1B5C-0F78-7742-842B-42F45203384F}"/>
              </a:ext>
            </a:extLst>
          </p:cNvPr>
          <p:cNvSpPr>
            <a:spLocks noGrp="1"/>
          </p:cNvSpPr>
          <p:nvPr>
            <p:ph type="ftr" sz="quarter" idx="11"/>
          </p:nvPr>
        </p:nvSpPr>
        <p:spPr/>
        <p:txBody>
          <a:bodyPr/>
          <a:lstStyle/>
          <a:p>
            <a:r>
              <a:rPr lang="en-US"/>
              <a:t>The NIR corn data set</a:t>
            </a:r>
          </a:p>
        </p:txBody>
      </p:sp>
      <p:sp>
        <p:nvSpPr>
          <p:cNvPr id="4" name="TextBox 3">
            <a:extLst>
              <a:ext uri="{FF2B5EF4-FFF2-40B4-BE49-F238E27FC236}">
                <a16:creationId xmlns:a16="http://schemas.microsoft.com/office/drawing/2014/main" id="{84E4071E-891B-6642-87F9-7D30A3A22F55}"/>
              </a:ext>
            </a:extLst>
          </p:cNvPr>
          <p:cNvSpPr txBox="1"/>
          <p:nvPr/>
        </p:nvSpPr>
        <p:spPr>
          <a:xfrm>
            <a:off x="1231641" y="4711668"/>
            <a:ext cx="6680718" cy="1477328"/>
          </a:xfrm>
          <a:prstGeom prst="rect">
            <a:avLst/>
          </a:prstGeom>
          <a:noFill/>
        </p:spPr>
        <p:txBody>
          <a:bodyPr wrap="square" rtlCol="0">
            <a:spAutoFit/>
          </a:bodyPr>
          <a:lstStyle/>
          <a:p>
            <a:r>
              <a:rPr lang="en-US" dirty="0"/>
              <a:t>When the amount of sample data is small, the difference between LOO and K-fold is not obvious. </a:t>
            </a:r>
          </a:p>
          <a:p>
            <a:r>
              <a:rPr lang="en-US" dirty="0"/>
              <a:t>However, it should be noted that when the amount of data is too large, the</a:t>
            </a:r>
            <a:r>
              <a:rPr lang="zh-CN" altLang="en-US" dirty="0"/>
              <a:t> </a:t>
            </a:r>
            <a:r>
              <a:rPr lang="en-US" dirty="0"/>
              <a:t>LOO can easily cause the model over-fitting, which is not what we hope.</a:t>
            </a:r>
          </a:p>
        </p:txBody>
      </p:sp>
    </p:spTree>
    <p:extLst>
      <p:ext uri="{BB962C8B-B14F-4D97-AF65-F5344CB8AC3E}">
        <p14:creationId xmlns:p14="http://schemas.microsoft.com/office/powerpoint/2010/main" val="2184626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Compare with papers</a:t>
            </a:r>
          </a:p>
        </p:txBody>
      </p:sp>
      <p:pic>
        <p:nvPicPr>
          <p:cNvPr id="5" name="Picture 4">
            <a:extLst>
              <a:ext uri="{FF2B5EF4-FFF2-40B4-BE49-F238E27FC236}">
                <a16:creationId xmlns:a16="http://schemas.microsoft.com/office/drawing/2014/main" id="{11991D2C-50E7-294C-9DE5-BF641D4D4FA1}"/>
              </a:ext>
            </a:extLst>
          </p:cNvPr>
          <p:cNvPicPr>
            <a:picLocks noChangeAspect="1"/>
          </p:cNvPicPr>
          <p:nvPr/>
        </p:nvPicPr>
        <p:blipFill>
          <a:blip r:embed="rId2"/>
          <a:stretch>
            <a:fillRect/>
          </a:stretch>
        </p:blipFill>
        <p:spPr>
          <a:xfrm>
            <a:off x="0" y="1471117"/>
            <a:ext cx="9144000" cy="1766455"/>
          </a:xfrm>
          <a:prstGeom prst="rect">
            <a:avLst/>
          </a:prstGeom>
        </p:spPr>
      </p:pic>
      <p:sp>
        <p:nvSpPr>
          <p:cNvPr id="6" name="Date Placeholder 5">
            <a:extLst>
              <a:ext uri="{FF2B5EF4-FFF2-40B4-BE49-F238E27FC236}">
                <a16:creationId xmlns:a16="http://schemas.microsoft.com/office/drawing/2014/main" id="{161CAFA0-47BA-D945-BC82-4BE309D90E2E}"/>
              </a:ext>
            </a:extLst>
          </p:cNvPr>
          <p:cNvSpPr>
            <a:spLocks noGrp="1"/>
          </p:cNvSpPr>
          <p:nvPr>
            <p:ph type="dt" sz="half" idx="10"/>
          </p:nvPr>
        </p:nvSpPr>
        <p:spPr/>
        <p:txBody>
          <a:bodyPr/>
          <a:lstStyle/>
          <a:p>
            <a:fld id="{E0104B1F-0332-2D4D-A148-49AF3C8F35EF}" type="datetime1">
              <a:rPr lang="en-GB" smtClean="0"/>
              <a:t>02/09/2019</a:t>
            </a:fld>
            <a:endParaRPr lang="en-US"/>
          </a:p>
        </p:txBody>
      </p:sp>
      <p:sp>
        <p:nvSpPr>
          <p:cNvPr id="7" name="Slide Number Placeholder 6">
            <a:extLst>
              <a:ext uri="{FF2B5EF4-FFF2-40B4-BE49-F238E27FC236}">
                <a16:creationId xmlns:a16="http://schemas.microsoft.com/office/drawing/2014/main" id="{8D5F5D84-3A8E-4C48-BF5A-BEC941FA88CD}"/>
              </a:ext>
            </a:extLst>
          </p:cNvPr>
          <p:cNvSpPr>
            <a:spLocks noGrp="1"/>
          </p:cNvSpPr>
          <p:nvPr>
            <p:ph type="sldNum" sz="quarter" idx="12"/>
          </p:nvPr>
        </p:nvSpPr>
        <p:spPr/>
        <p:txBody>
          <a:bodyPr/>
          <a:lstStyle/>
          <a:p>
            <a:fld id="{CBED4ABB-E37D-5E48-BBFF-810696452091}" type="slidenum">
              <a:rPr lang="en-US" smtClean="0"/>
              <a:t>23</a:t>
            </a:fld>
            <a:endParaRPr lang="en-US"/>
          </a:p>
        </p:txBody>
      </p:sp>
      <p:sp>
        <p:nvSpPr>
          <p:cNvPr id="8" name="Footer Placeholder 7">
            <a:extLst>
              <a:ext uri="{FF2B5EF4-FFF2-40B4-BE49-F238E27FC236}">
                <a16:creationId xmlns:a16="http://schemas.microsoft.com/office/drawing/2014/main" id="{91E6373B-6F29-574D-933B-02B405A6351F}"/>
              </a:ext>
            </a:extLst>
          </p:cNvPr>
          <p:cNvSpPr>
            <a:spLocks noGrp="1"/>
          </p:cNvSpPr>
          <p:nvPr>
            <p:ph type="ftr" sz="quarter" idx="11"/>
          </p:nvPr>
        </p:nvSpPr>
        <p:spPr/>
        <p:txBody>
          <a:bodyPr/>
          <a:lstStyle/>
          <a:p>
            <a:r>
              <a:rPr lang="en-US"/>
              <a:t>The NIR corn data set</a:t>
            </a:r>
          </a:p>
        </p:txBody>
      </p:sp>
      <p:pic>
        <p:nvPicPr>
          <p:cNvPr id="9" name="Picture 8">
            <a:extLst>
              <a:ext uri="{FF2B5EF4-FFF2-40B4-BE49-F238E27FC236}">
                <a16:creationId xmlns:a16="http://schemas.microsoft.com/office/drawing/2014/main" id="{D41095BE-1315-6845-A9E3-3346F1749ECE}"/>
              </a:ext>
            </a:extLst>
          </p:cNvPr>
          <p:cNvPicPr>
            <a:picLocks noChangeAspect="1"/>
          </p:cNvPicPr>
          <p:nvPr/>
        </p:nvPicPr>
        <p:blipFill>
          <a:blip r:embed="rId3"/>
          <a:stretch>
            <a:fillRect/>
          </a:stretch>
        </p:blipFill>
        <p:spPr>
          <a:xfrm>
            <a:off x="0" y="3954544"/>
            <a:ext cx="9144000" cy="1951612"/>
          </a:xfrm>
          <a:prstGeom prst="rect">
            <a:avLst/>
          </a:prstGeom>
        </p:spPr>
      </p:pic>
    </p:spTree>
    <p:extLst>
      <p:ext uri="{BB962C8B-B14F-4D97-AF65-F5344CB8AC3E}">
        <p14:creationId xmlns:p14="http://schemas.microsoft.com/office/powerpoint/2010/main" val="1039083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Developed method’s F-test</a:t>
            </a:r>
          </a:p>
        </p:txBody>
      </p:sp>
      <p:sp>
        <p:nvSpPr>
          <p:cNvPr id="6" name="Date Placeholder 5">
            <a:extLst>
              <a:ext uri="{FF2B5EF4-FFF2-40B4-BE49-F238E27FC236}">
                <a16:creationId xmlns:a16="http://schemas.microsoft.com/office/drawing/2014/main" id="{8EFE0041-37BA-0547-8DCD-FF9FF8D87B16}"/>
              </a:ext>
            </a:extLst>
          </p:cNvPr>
          <p:cNvSpPr>
            <a:spLocks noGrp="1"/>
          </p:cNvSpPr>
          <p:nvPr>
            <p:ph type="dt" sz="half" idx="10"/>
          </p:nvPr>
        </p:nvSpPr>
        <p:spPr/>
        <p:txBody>
          <a:bodyPr/>
          <a:lstStyle/>
          <a:p>
            <a:fld id="{B5E44E63-D787-8747-9DC9-4FEE98FB1B00}" type="datetime1">
              <a:rPr lang="en-GB" smtClean="0"/>
              <a:t>03/09/2019</a:t>
            </a:fld>
            <a:endParaRPr lang="en-US"/>
          </a:p>
        </p:txBody>
      </p:sp>
      <p:sp>
        <p:nvSpPr>
          <p:cNvPr id="7" name="Slide Number Placeholder 6">
            <a:extLst>
              <a:ext uri="{FF2B5EF4-FFF2-40B4-BE49-F238E27FC236}">
                <a16:creationId xmlns:a16="http://schemas.microsoft.com/office/drawing/2014/main" id="{71F0077F-DAD8-2E49-A801-10A373E672D2}"/>
              </a:ext>
            </a:extLst>
          </p:cNvPr>
          <p:cNvSpPr>
            <a:spLocks noGrp="1"/>
          </p:cNvSpPr>
          <p:nvPr>
            <p:ph type="sldNum" sz="quarter" idx="12"/>
          </p:nvPr>
        </p:nvSpPr>
        <p:spPr/>
        <p:txBody>
          <a:bodyPr/>
          <a:lstStyle/>
          <a:p>
            <a:fld id="{CBED4ABB-E37D-5E48-BBFF-810696452091}" type="slidenum">
              <a:rPr lang="en-US" smtClean="0"/>
              <a:t>24</a:t>
            </a:fld>
            <a:endParaRPr lang="en-US"/>
          </a:p>
        </p:txBody>
      </p:sp>
      <p:sp>
        <p:nvSpPr>
          <p:cNvPr id="8" name="Footer Placeholder 7">
            <a:extLst>
              <a:ext uri="{FF2B5EF4-FFF2-40B4-BE49-F238E27FC236}">
                <a16:creationId xmlns:a16="http://schemas.microsoft.com/office/drawing/2014/main" id="{03F4D8A9-EE52-7D4A-95EB-812F29AC4237}"/>
              </a:ext>
            </a:extLst>
          </p:cNvPr>
          <p:cNvSpPr>
            <a:spLocks noGrp="1"/>
          </p:cNvSpPr>
          <p:nvPr>
            <p:ph type="ftr" sz="quarter" idx="11"/>
          </p:nvPr>
        </p:nvSpPr>
        <p:spPr/>
        <p:txBody>
          <a:bodyPr/>
          <a:lstStyle/>
          <a:p>
            <a:r>
              <a:rPr lang="en-US"/>
              <a:t>The NIR corn data set</a:t>
            </a:r>
          </a:p>
        </p:txBody>
      </p:sp>
      <p:pic>
        <p:nvPicPr>
          <p:cNvPr id="5124" name="Picture 4">
            <a:extLst>
              <a:ext uri="{FF2B5EF4-FFF2-40B4-BE49-F238E27FC236}">
                <a16:creationId xmlns:a16="http://schemas.microsoft.com/office/drawing/2014/main" id="{3A8E36C3-7C4D-9846-9923-4332654DF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692" y="831719"/>
            <a:ext cx="2921648" cy="186866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B16B9B6D-10ED-B74A-8588-26BA3D82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7692" y="3174854"/>
            <a:ext cx="2921648" cy="8255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E2CA39-299C-7D42-BC61-BD069EBDEF2A}"/>
              </a:ext>
            </a:extLst>
          </p:cNvPr>
          <p:cNvSpPr txBox="1"/>
          <p:nvPr/>
        </p:nvSpPr>
        <p:spPr>
          <a:xfrm>
            <a:off x="1263330" y="3001250"/>
            <a:ext cx="1021113" cy="369332"/>
          </a:xfrm>
          <a:prstGeom prst="rect">
            <a:avLst/>
          </a:prstGeom>
          <a:noFill/>
        </p:spPr>
        <p:txBody>
          <a:bodyPr wrap="none" rtlCol="0">
            <a:spAutoFit/>
          </a:bodyPr>
          <a:lstStyle/>
          <a:p>
            <a:r>
              <a:rPr lang="en-US" dirty="0"/>
              <a:t>Because:</a:t>
            </a:r>
          </a:p>
        </p:txBody>
      </p:sp>
      <p:sp>
        <p:nvSpPr>
          <p:cNvPr id="9" name="TextBox 8">
            <a:extLst>
              <a:ext uri="{FF2B5EF4-FFF2-40B4-BE49-F238E27FC236}">
                <a16:creationId xmlns:a16="http://schemas.microsoft.com/office/drawing/2014/main" id="{17BFBCE2-EB29-324C-833D-4529C0A9B0C0}"/>
              </a:ext>
            </a:extLst>
          </p:cNvPr>
          <p:cNvSpPr txBox="1"/>
          <p:nvPr/>
        </p:nvSpPr>
        <p:spPr>
          <a:xfrm>
            <a:off x="1263330" y="4204424"/>
            <a:ext cx="841897" cy="369332"/>
          </a:xfrm>
          <a:prstGeom prst="rect">
            <a:avLst/>
          </a:prstGeom>
          <a:noFill/>
        </p:spPr>
        <p:txBody>
          <a:bodyPr wrap="none" rtlCol="0">
            <a:spAutoFit/>
          </a:bodyPr>
          <a:lstStyle/>
          <a:p>
            <a:r>
              <a:rPr lang="en-US" dirty="0"/>
              <a:t>Hence:</a:t>
            </a:r>
          </a:p>
        </p:txBody>
      </p:sp>
      <p:pic>
        <p:nvPicPr>
          <p:cNvPr id="5128" name="Picture 8">
            <a:extLst>
              <a:ext uri="{FF2B5EF4-FFF2-40B4-BE49-F238E27FC236}">
                <a16:creationId xmlns:a16="http://schemas.microsoft.com/office/drawing/2014/main" id="{CCD21869-3FD3-614E-AE5A-39D1AA708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1729" y="4389090"/>
            <a:ext cx="3173574" cy="77763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A64F683-6B66-4D48-93C1-FC2EE05C6100}"/>
                  </a:ext>
                </a:extLst>
              </p:cNvPr>
              <p:cNvSpPr txBox="1"/>
              <p:nvPr/>
            </p:nvSpPr>
            <p:spPr>
              <a:xfrm>
                <a:off x="1263330" y="5190028"/>
                <a:ext cx="5744073" cy="646331"/>
              </a:xfrm>
              <a:prstGeom prst="rect">
                <a:avLst/>
              </a:prstGeom>
              <a:noFill/>
            </p:spPr>
            <p:txBody>
              <a:bodyPr wrap="none" rtlCol="0">
                <a:spAutoFit/>
              </a:bodyPr>
              <a:lstStyle/>
              <a:p>
                <a:r>
                  <a:rPr lang="en-US" dirty="0"/>
                  <a:t>Where:</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𝑅𝑀𝑆𝐸𝑃</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𝑅𝑀𝑆𝐸𝑃</m:t>
                    </m:r>
                    <m:r>
                      <a:rPr lang="en-US" b="0" i="1" smtClean="0">
                        <a:latin typeface="Cambria Math" panose="02040503050406030204" pitchFamily="18" charset="0"/>
                      </a:rPr>
                      <m:t> </m:t>
                    </m:r>
                    <m:r>
                      <a:rPr lang="en-US" b="0" i="1" smtClean="0">
                        <a:latin typeface="Cambria Math" panose="02040503050406030204" pitchFamily="18" charset="0"/>
                      </a:rPr>
                      <m:t>𝑏𝑎𝑠𝑒𝑑</m:t>
                    </m:r>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𝑃𝐿𝑆</m:t>
                    </m:r>
                    <m:r>
                      <a:rPr lang="en-US" b="0" i="1" smtClean="0">
                        <a:latin typeface="Cambria Math" panose="02040503050406030204" pitchFamily="18" charset="0"/>
                      </a:rPr>
                      <m:t> </m:t>
                    </m:r>
                  </m:oMath>
                </a14:m>
                <a:endParaRPr lang="en-US" b="0" dirty="0"/>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𝑅𝑀𝑆𝐸𝑃</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𝑅𝑀𝑆𝐸𝑃</m:t>
                    </m:r>
                    <m:r>
                      <a:rPr lang="en-US" b="0" i="1" smtClean="0">
                        <a:latin typeface="Cambria Math" panose="02040503050406030204" pitchFamily="18" charset="0"/>
                      </a:rPr>
                      <m:t> </m:t>
                    </m:r>
                    <m:r>
                      <a:rPr lang="en-US" b="0" i="1" smtClean="0">
                        <a:latin typeface="Cambria Math" panose="02040503050406030204" pitchFamily="18" charset="0"/>
                      </a:rPr>
                      <m:t>𝑏𝑎𝑠𝑒𝑑</m:t>
                    </m:r>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 </m:t>
                    </m:r>
                    <m:r>
                      <a:rPr lang="en-US" b="0" i="1" smtClean="0">
                        <a:latin typeface="Cambria Math" panose="02040503050406030204" pitchFamily="18" charset="0"/>
                      </a:rPr>
                      <m:t>𝑑𝑒𝑣𝑒𝑙𝑜𝑝𝑒𝑑</m:t>
                    </m:r>
                    <m:r>
                      <a:rPr lang="en-US" b="0" i="1" smtClean="0">
                        <a:latin typeface="Cambria Math" panose="02040503050406030204" pitchFamily="18" charset="0"/>
                      </a:rPr>
                      <m:t> </m:t>
                    </m:r>
                    <m:r>
                      <a:rPr lang="en-US" b="0" i="1" smtClean="0">
                        <a:latin typeface="Cambria Math" panose="02040503050406030204" pitchFamily="18" charset="0"/>
                      </a:rPr>
                      <m:t>𝑚𝑒𝑡h𝑜𝑑</m:t>
                    </m:r>
                  </m:oMath>
                </a14:m>
                <a:endParaRPr lang="en-US" dirty="0"/>
              </a:p>
            </p:txBody>
          </p:sp>
        </mc:Choice>
        <mc:Fallback>
          <p:sp>
            <p:nvSpPr>
              <p:cNvPr id="12" name="TextBox 11">
                <a:extLst>
                  <a:ext uri="{FF2B5EF4-FFF2-40B4-BE49-F238E27FC236}">
                    <a16:creationId xmlns:a16="http://schemas.microsoft.com/office/drawing/2014/main" id="{1A64F683-6B66-4D48-93C1-FC2EE05C6100}"/>
                  </a:ext>
                </a:extLst>
              </p:cNvPr>
              <p:cNvSpPr txBox="1">
                <a:spLocks noRot="1" noChangeAspect="1" noMove="1" noResize="1" noEditPoints="1" noAdjustHandles="1" noChangeArrowheads="1" noChangeShapeType="1" noTextEdit="1"/>
              </p:cNvSpPr>
              <p:nvPr/>
            </p:nvSpPr>
            <p:spPr>
              <a:xfrm>
                <a:off x="1263330" y="5190028"/>
                <a:ext cx="5744073" cy="646331"/>
              </a:xfrm>
              <a:prstGeom prst="rect">
                <a:avLst/>
              </a:prstGeom>
              <a:blipFill>
                <a:blip r:embed="rId5"/>
                <a:stretch>
                  <a:fillRect l="-661" t="-3846" b="-7692"/>
                </a:stretch>
              </a:blipFill>
            </p:spPr>
            <p:txBody>
              <a:bodyPr/>
              <a:lstStyle/>
              <a:p>
                <a:r>
                  <a:rPr lang="en-US">
                    <a:noFill/>
                  </a:rPr>
                  <a:t> </a:t>
                </a:r>
              </a:p>
            </p:txBody>
          </p:sp>
        </mc:Fallback>
      </mc:AlternateContent>
    </p:spTree>
    <p:extLst>
      <p:ext uri="{BB962C8B-B14F-4D97-AF65-F5344CB8AC3E}">
        <p14:creationId xmlns:p14="http://schemas.microsoft.com/office/powerpoint/2010/main" val="681160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Developed method’s F-test</a:t>
            </a:r>
          </a:p>
        </p:txBody>
      </p:sp>
      <p:pic>
        <p:nvPicPr>
          <p:cNvPr id="5" name="Picture 4">
            <a:extLst>
              <a:ext uri="{FF2B5EF4-FFF2-40B4-BE49-F238E27FC236}">
                <a16:creationId xmlns:a16="http://schemas.microsoft.com/office/drawing/2014/main" id="{9941C885-1C08-3141-9111-7D50A46A99FC}"/>
              </a:ext>
            </a:extLst>
          </p:cNvPr>
          <p:cNvPicPr>
            <a:picLocks noChangeAspect="1"/>
          </p:cNvPicPr>
          <p:nvPr/>
        </p:nvPicPr>
        <p:blipFill>
          <a:blip r:embed="rId2"/>
          <a:stretch>
            <a:fillRect/>
          </a:stretch>
        </p:blipFill>
        <p:spPr>
          <a:xfrm>
            <a:off x="0" y="2310022"/>
            <a:ext cx="9144000" cy="2656005"/>
          </a:xfrm>
          <a:prstGeom prst="rect">
            <a:avLst/>
          </a:prstGeom>
        </p:spPr>
      </p:pic>
      <p:sp>
        <p:nvSpPr>
          <p:cNvPr id="6" name="Date Placeholder 5">
            <a:extLst>
              <a:ext uri="{FF2B5EF4-FFF2-40B4-BE49-F238E27FC236}">
                <a16:creationId xmlns:a16="http://schemas.microsoft.com/office/drawing/2014/main" id="{8EFE0041-37BA-0547-8DCD-FF9FF8D87B16}"/>
              </a:ext>
            </a:extLst>
          </p:cNvPr>
          <p:cNvSpPr>
            <a:spLocks noGrp="1"/>
          </p:cNvSpPr>
          <p:nvPr>
            <p:ph type="dt" sz="half" idx="10"/>
          </p:nvPr>
        </p:nvSpPr>
        <p:spPr/>
        <p:txBody>
          <a:bodyPr/>
          <a:lstStyle/>
          <a:p>
            <a:fld id="{B5E44E63-D787-8747-9DC9-4FEE98FB1B00}" type="datetime1">
              <a:rPr lang="en-GB" smtClean="0"/>
              <a:t>03/09/2019</a:t>
            </a:fld>
            <a:endParaRPr lang="en-US"/>
          </a:p>
        </p:txBody>
      </p:sp>
      <p:sp>
        <p:nvSpPr>
          <p:cNvPr id="7" name="Slide Number Placeholder 6">
            <a:extLst>
              <a:ext uri="{FF2B5EF4-FFF2-40B4-BE49-F238E27FC236}">
                <a16:creationId xmlns:a16="http://schemas.microsoft.com/office/drawing/2014/main" id="{71F0077F-DAD8-2E49-A801-10A373E672D2}"/>
              </a:ext>
            </a:extLst>
          </p:cNvPr>
          <p:cNvSpPr>
            <a:spLocks noGrp="1"/>
          </p:cNvSpPr>
          <p:nvPr>
            <p:ph type="sldNum" sz="quarter" idx="12"/>
          </p:nvPr>
        </p:nvSpPr>
        <p:spPr/>
        <p:txBody>
          <a:bodyPr/>
          <a:lstStyle/>
          <a:p>
            <a:fld id="{CBED4ABB-E37D-5E48-BBFF-810696452091}" type="slidenum">
              <a:rPr lang="en-US" smtClean="0"/>
              <a:t>25</a:t>
            </a:fld>
            <a:endParaRPr lang="en-US"/>
          </a:p>
        </p:txBody>
      </p:sp>
      <p:sp>
        <p:nvSpPr>
          <p:cNvPr id="8" name="Footer Placeholder 7">
            <a:extLst>
              <a:ext uri="{FF2B5EF4-FFF2-40B4-BE49-F238E27FC236}">
                <a16:creationId xmlns:a16="http://schemas.microsoft.com/office/drawing/2014/main" id="{03F4D8A9-EE52-7D4A-95EB-812F29AC4237}"/>
              </a:ext>
            </a:extLst>
          </p:cNvPr>
          <p:cNvSpPr>
            <a:spLocks noGrp="1"/>
          </p:cNvSpPr>
          <p:nvPr>
            <p:ph type="ftr" sz="quarter" idx="11"/>
          </p:nvPr>
        </p:nvSpPr>
        <p:spPr/>
        <p:txBody>
          <a:bodyPr/>
          <a:lstStyle/>
          <a:p>
            <a:r>
              <a:rPr lang="en-US"/>
              <a:t>The NIR corn data set</a:t>
            </a:r>
          </a:p>
        </p:txBody>
      </p:sp>
      <p:sp>
        <p:nvSpPr>
          <p:cNvPr id="12" name="TextBox 11">
            <a:extLst>
              <a:ext uri="{FF2B5EF4-FFF2-40B4-BE49-F238E27FC236}">
                <a16:creationId xmlns:a16="http://schemas.microsoft.com/office/drawing/2014/main" id="{56321B04-CB73-F841-9817-E447346CADDC}"/>
              </a:ext>
            </a:extLst>
          </p:cNvPr>
          <p:cNvSpPr txBox="1"/>
          <p:nvPr/>
        </p:nvSpPr>
        <p:spPr>
          <a:xfrm>
            <a:off x="2957936" y="1856714"/>
            <a:ext cx="3228128" cy="369332"/>
          </a:xfrm>
          <a:prstGeom prst="rect">
            <a:avLst/>
          </a:prstGeom>
          <a:noFill/>
        </p:spPr>
        <p:txBody>
          <a:bodyPr wrap="none" rtlCol="0">
            <a:spAutoFit/>
          </a:bodyPr>
          <a:lstStyle/>
          <a:p>
            <a:r>
              <a:rPr lang="en-US" dirty="0"/>
              <a:t>﻿F-test on regression of moisture.</a:t>
            </a:r>
          </a:p>
        </p:txBody>
      </p:sp>
    </p:spTree>
    <p:extLst>
      <p:ext uri="{BB962C8B-B14F-4D97-AF65-F5344CB8AC3E}">
        <p14:creationId xmlns:p14="http://schemas.microsoft.com/office/powerpoint/2010/main" val="3725961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Developed method’s F-test</a:t>
            </a:r>
          </a:p>
        </p:txBody>
      </p:sp>
      <p:sp>
        <p:nvSpPr>
          <p:cNvPr id="6" name="Date Placeholder 5">
            <a:extLst>
              <a:ext uri="{FF2B5EF4-FFF2-40B4-BE49-F238E27FC236}">
                <a16:creationId xmlns:a16="http://schemas.microsoft.com/office/drawing/2014/main" id="{8EFE0041-37BA-0547-8DCD-FF9FF8D87B16}"/>
              </a:ext>
            </a:extLst>
          </p:cNvPr>
          <p:cNvSpPr>
            <a:spLocks noGrp="1"/>
          </p:cNvSpPr>
          <p:nvPr>
            <p:ph type="dt" sz="half" idx="10"/>
          </p:nvPr>
        </p:nvSpPr>
        <p:spPr/>
        <p:txBody>
          <a:bodyPr/>
          <a:lstStyle/>
          <a:p>
            <a:fld id="{B5E44E63-D787-8747-9DC9-4FEE98FB1B00}" type="datetime1">
              <a:rPr lang="en-GB" smtClean="0"/>
              <a:t>03/09/2019</a:t>
            </a:fld>
            <a:endParaRPr lang="en-US"/>
          </a:p>
        </p:txBody>
      </p:sp>
      <p:sp>
        <p:nvSpPr>
          <p:cNvPr id="7" name="Slide Number Placeholder 6">
            <a:extLst>
              <a:ext uri="{FF2B5EF4-FFF2-40B4-BE49-F238E27FC236}">
                <a16:creationId xmlns:a16="http://schemas.microsoft.com/office/drawing/2014/main" id="{71F0077F-DAD8-2E49-A801-10A373E672D2}"/>
              </a:ext>
            </a:extLst>
          </p:cNvPr>
          <p:cNvSpPr>
            <a:spLocks noGrp="1"/>
          </p:cNvSpPr>
          <p:nvPr>
            <p:ph type="sldNum" sz="quarter" idx="12"/>
          </p:nvPr>
        </p:nvSpPr>
        <p:spPr/>
        <p:txBody>
          <a:bodyPr/>
          <a:lstStyle/>
          <a:p>
            <a:fld id="{CBED4ABB-E37D-5E48-BBFF-810696452091}" type="slidenum">
              <a:rPr lang="en-US" smtClean="0"/>
              <a:t>26</a:t>
            </a:fld>
            <a:endParaRPr lang="en-US"/>
          </a:p>
        </p:txBody>
      </p:sp>
      <p:sp>
        <p:nvSpPr>
          <p:cNvPr id="8" name="Footer Placeholder 7">
            <a:extLst>
              <a:ext uri="{FF2B5EF4-FFF2-40B4-BE49-F238E27FC236}">
                <a16:creationId xmlns:a16="http://schemas.microsoft.com/office/drawing/2014/main" id="{03F4D8A9-EE52-7D4A-95EB-812F29AC4237}"/>
              </a:ext>
            </a:extLst>
          </p:cNvPr>
          <p:cNvSpPr>
            <a:spLocks noGrp="1"/>
          </p:cNvSpPr>
          <p:nvPr>
            <p:ph type="ftr" sz="quarter" idx="11"/>
          </p:nvPr>
        </p:nvSpPr>
        <p:spPr/>
        <p:txBody>
          <a:bodyPr/>
          <a:lstStyle/>
          <a:p>
            <a:r>
              <a:rPr lang="en-US"/>
              <a:t>The NIR corn data set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1C0ECA2-6B1E-4440-B55C-472485713619}"/>
                  </a:ext>
                </a:extLst>
              </p:cNvPr>
              <p:cNvSpPr txBox="1"/>
              <p:nvPr/>
            </p:nvSpPr>
            <p:spPr>
              <a:xfrm>
                <a:off x="628650" y="1800808"/>
                <a:ext cx="7335028" cy="2308324"/>
              </a:xfrm>
              <a:prstGeom prst="rect">
                <a:avLst/>
              </a:prstGeom>
              <a:noFill/>
            </p:spPr>
            <p:txBody>
              <a:bodyPr wrap="square" rtlCol="0">
                <a:spAutoFit/>
              </a:bodyPr>
              <a:lstStyle/>
              <a:p>
                <a:r>
                  <a:rPr lang="en-US" dirty="0"/>
                  <a:t>There are two main problems with this model:</a:t>
                </a:r>
              </a:p>
              <a:p>
                <a:endParaRPr lang="en-US" dirty="0"/>
              </a:p>
              <a:p>
                <a:pPr marL="285750" indent="-285750">
                  <a:buFont typeface="Arial" panose="020B0604020202020204" pitchFamily="34" charset="0"/>
                  <a:buChar char="•"/>
                </a:pPr>
                <a:r>
                  <a:rPr lang="en-US" dirty="0"/>
                  <a:t>﻿The </a:t>
                </a:r>
                <a:r>
                  <a:rPr lang="en-US" dirty="0" err="1"/>
                  <a:t>bias’</a:t>
                </a:r>
                <a:r>
                  <a:rPr lang="en-US" dirty="0"/>
                  <a:t> distribution is non-central chi-square distribution. If the bias does not great less than the variance, this test will be invalid.</a:t>
                </a:r>
              </a:p>
              <a:p>
                <a:endParaRPr lang="en-US" dirty="0"/>
              </a:p>
              <a:p>
                <a:endParaRPr lang="en-US" dirty="0"/>
              </a:p>
              <a:p>
                <a:pPr marL="285750" indent="-285750">
                  <a:buFont typeface="Arial" panose="020B0604020202020204" pitchFamily="34" charset="0"/>
                  <a:buChar char="•"/>
                </a:pP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𝑅𝑀𝑆𝐸𝑃</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𝑅𝑀𝑆𝐸𝑃</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t>are not independent, because of the same prediction sets.</a:t>
                </a:r>
              </a:p>
            </p:txBody>
          </p:sp>
        </mc:Choice>
        <mc:Fallback>
          <p:sp>
            <p:nvSpPr>
              <p:cNvPr id="4" name="TextBox 3">
                <a:extLst>
                  <a:ext uri="{FF2B5EF4-FFF2-40B4-BE49-F238E27FC236}">
                    <a16:creationId xmlns:a16="http://schemas.microsoft.com/office/drawing/2014/main" id="{A1C0ECA2-6B1E-4440-B55C-472485713619}"/>
                  </a:ext>
                </a:extLst>
              </p:cNvPr>
              <p:cNvSpPr txBox="1">
                <a:spLocks noRot="1" noChangeAspect="1" noMove="1" noResize="1" noEditPoints="1" noAdjustHandles="1" noChangeArrowheads="1" noChangeShapeType="1" noTextEdit="1"/>
              </p:cNvSpPr>
              <p:nvPr/>
            </p:nvSpPr>
            <p:spPr>
              <a:xfrm>
                <a:off x="628650" y="1800808"/>
                <a:ext cx="7335028" cy="2308324"/>
              </a:xfrm>
              <a:prstGeom prst="rect">
                <a:avLst/>
              </a:prstGeom>
              <a:blipFill>
                <a:blip r:embed="rId2"/>
                <a:stretch>
                  <a:fillRect l="-692" t="-1093" b="-2732"/>
                </a:stretch>
              </a:blipFill>
            </p:spPr>
            <p:txBody>
              <a:bodyPr/>
              <a:lstStyle/>
              <a:p>
                <a:r>
                  <a:rPr lang="en-US">
                    <a:noFill/>
                  </a:rPr>
                  <a:t> </a:t>
                </a:r>
              </a:p>
            </p:txBody>
          </p:sp>
        </mc:Fallback>
      </mc:AlternateContent>
    </p:spTree>
    <p:extLst>
      <p:ext uri="{BB962C8B-B14F-4D97-AF65-F5344CB8AC3E}">
        <p14:creationId xmlns:p14="http://schemas.microsoft.com/office/powerpoint/2010/main" val="3511017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0"/>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Datasets</a:t>
            </a:r>
          </a:p>
        </p:txBody>
      </p:sp>
      <p:sp>
        <p:nvSpPr>
          <p:cNvPr id="18" name="Date Placeholder 17">
            <a:extLst>
              <a:ext uri="{FF2B5EF4-FFF2-40B4-BE49-F238E27FC236}">
                <a16:creationId xmlns:a16="http://schemas.microsoft.com/office/drawing/2014/main" id="{A3B2CD38-0945-644F-BF61-689B2310ECCA}"/>
              </a:ext>
            </a:extLst>
          </p:cNvPr>
          <p:cNvSpPr>
            <a:spLocks noGrp="1"/>
          </p:cNvSpPr>
          <p:nvPr>
            <p:ph type="dt" sz="half" idx="10"/>
          </p:nvPr>
        </p:nvSpPr>
        <p:spPr/>
        <p:txBody>
          <a:bodyPr/>
          <a:lstStyle/>
          <a:p>
            <a:fld id="{4BBF6731-7575-1140-B98B-46AAD85D8CF8}" type="datetime1">
              <a:rPr lang="en-GB" smtClean="0"/>
              <a:t>03/09/2019</a:t>
            </a:fld>
            <a:endParaRPr lang="en-US"/>
          </a:p>
        </p:txBody>
      </p:sp>
      <p:sp>
        <p:nvSpPr>
          <p:cNvPr id="19" name="Slide Number Placeholder 18">
            <a:extLst>
              <a:ext uri="{FF2B5EF4-FFF2-40B4-BE49-F238E27FC236}">
                <a16:creationId xmlns:a16="http://schemas.microsoft.com/office/drawing/2014/main" id="{DA22494D-A06F-9646-8459-CF856BD12A8D}"/>
              </a:ext>
            </a:extLst>
          </p:cNvPr>
          <p:cNvSpPr>
            <a:spLocks noGrp="1"/>
          </p:cNvSpPr>
          <p:nvPr>
            <p:ph type="sldNum" sz="quarter" idx="12"/>
          </p:nvPr>
        </p:nvSpPr>
        <p:spPr/>
        <p:txBody>
          <a:bodyPr/>
          <a:lstStyle/>
          <a:p>
            <a:fld id="{CBED4ABB-E37D-5E48-BBFF-810696452091}" type="slidenum">
              <a:rPr lang="en-US" smtClean="0"/>
              <a:t>3</a:t>
            </a:fld>
            <a:endParaRPr lang="en-US"/>
          </a:p>
        </p:txBody>
      </p:sp>
      <p:sp>
        <p:nvSpPr>
          <p:cNvPr id="20" name="Footer Placeholder 19">
            <a:extLst>
              <a:ext uri="{FF2B5EF4-FFF2-40B4-BE49-F238E27FC236}">
                <a16:creationId xmlns:a16="http://schemas.microsoft.com/office/drawing/2014/main" id="{9FC6BF83-6F17-0C43-87D5-81410B4E9E80}"/>
              </a:ext>
            </a:extLst>
          </p:cNvPr>
          <p:cNvSpPr>
            <a:spLocks noGrp="1"/>
          </p:cNvSpPr>
          <p:nvPr>
            <p:ph type="ftr" sz="quarter" idx="11"/>
          </p:nvPr>
        </p:nvSpPr>
        <p:spPr/>
        <p:txBody>
          <a:bodyPr/>
          <a:lstStyle/>
          <a:p>
            <a:r>
              <a:rPr lang="en-US"/>
              <a:t>The NIR corn data set</a:t>
            </a:r>
          </a:p>
        </p:txBody>
      </p:sp>
      <p:pic>
        <p:nvPicPr>
          <p:cNvPr id="5" name="Picture 4">
            <a:extLst>
              <a:ext uri="{FF2B5EF4-FFF2-40B4-BE49-F238E27FC236}">
                <a16:creationId xmlns:a16="http://schemas.microsoft.com/office/drawing/2014/main" id="{4E5D8899-D207-F144-A96C-95FFD4240001}"/>
              </a:ext>
            </a:extLst>
          </p:cNvPr>
          <p:cNvPicPr>
            <a:picLocks noChangeAspect="1"/>
          </p:cNvPicPr>
          <p:nvPr/>
        </p:nvPicPr>
        <p:blipFill>
          <a:blip r:embed="rId2"/>
          <a:stretch>
            <a:fillRect/>
          </a:stretch>
        </p:blipFill>
        <p:spPr>
          <a:xfrm>
            <a:off x="913063" y="1335037"/>
            <a:ext cx="2794000" cy="1435100"/>
          </a:xfrm>
          <a:prstGeom prst="rect">
            <a:avLst/>
          </a:prstGeom>
        </p:spPr>
      </p:pic>
      <p:pic>
        <p:nvPicPr>
          <p:cNvPr id="6" name="Picture 5">
            <a:extLst>
              <a:ext uri="{FF2B5EF4-FFF2-40B4-BE49-F238E27FC236}">
                <a16:creationId xmlns:a16="http://schemas.microsoft.com/office/drawing/2014/main" id="{6CEBCA97-2837-854E-8F95-7DA32BB4FD9B}"/>
              </a:ext>
            </a:extLst>
          </p:cNvPr>
          <p:cNvPicPr>
            <a:picLocks noChangeAspect="1"/>
          </p:cNvPicPr>
          <p:nvPr/>
        </p:nvPicPr>
        <p:blipFill>
          <a:blip r:embed="rId2"/>
          <a:stretch>
            <a:fillRect/>
          </a:stretch>
        </p:blipFill>
        <p:spPr>
          <a:xfrm>
            <a:off x="913063" y="3009833"/>
            <a:ext cx="2794000" cy="1435100"/>
          </a:xfrm>
          <a:prstGeom prst="rect">
            <a:avLst/>
          </a:prstGeom>
        </p:spPr>
      </p:pic>
      <p:pic>
        <p:nvPicPr>
          <p:cNvPr id="7" name="Picture 6">
            <a:extLst>
              <a:ext uri="{FF2B5EF4-FFF2-40B4-BE49-F238E27FC236}">
                <a16:creationId xmlns:a16="http://schemas.microsoft.com/office/drawing/2014/main" id="{926B7BEE-6EBD-3C4D-9D63-9D8DD0B7657B}"/>
              </a:ext>
            </a:extLst>
          </p:cNvPr>
          <p:cNvPicPr>
            <a:picLocks noChangeAspect="1"/>
          </p:cNvPicPr>
          <p:nvPr/>
        </p:nvPicPr>
        <p:blipFill>
          <a:blip r:embed="rId2"/>
          <a:stretch>
            <a:fillRect/>
          </a:stretch>
        </p:blipFill>
        <p:spPr>
          <a:xfrm>
            <a:off x="913063" y="4681555"/>
            <a:ext cx="2794000" cy="1435100"/>
          </a:xfrm>
          <a:prstGeom prst="rect">
            <a:avLst/>
          </a:prstGeom>
        </p:spPr>
      </p:pic>
      <p:sp>
        <p:nvSpPr>
          <p:cNvPr id="8" name="TextBox 7">
            <a:extLst>
              <a:ext uri="{FF2B5EF4-FFF2-40B4-BE49-F238E27FC236}">
                <a16:creationId xmlns:a16="http://schemas.microsoft.com/office/drawing/2014/main" id="{834EF6CC-21F6-D547-BB7E-A80D95F30843}"/>
              </a:ext>
            </a:extLst>
          </p:cNvPr>
          <p:cNvSpPr txBox="1"/>
          <p:nvPr/>
        </p:nvSpPr>
        <p:spPr>
          <a:xfrm>
            <a:off x="2067046" y="1890865"/>
            <a:ext cx="486030" cy="369332"/>
          </a:xfrm>
          <a:prstGeom prst="rect">
            <a:avLst/>
          </a:prstGeom>
          <a:noFill/>
        </p:spPr>
        <p:txBody>
          <a:bodyPr wrap="none" rtlCol="0">
            <a:spAutoFit/>
          </a:bodyPr>
          <a:lstStyle/>
          <a:p>
            <a:r>
              <a:rPr lang="en-US" dirty="0">
                <a:solidFill>
                  <a:schemeClr val="bg1"/>
                </a:solidFill>
              </a:rPr>
              <a:t>m5</a:t>
            </a:r>
          </a:p>
        </p:txBody>
      </p:sp>
      <p:sp>
        <p:nvSpPr>
          <p:cNvPr id="16" name="TextBox 15">
            <a:extLst>
              <a:ext uri="{FF2B5EF4-FFF2-40B4-BE49-F238E27FC236}">
                <a16:creationId xmlns:a16="http://schemas.microsoft.com/office/drawing/2014/main" id="{77C26EBA-BBB0-9C43-8E2D-72EBE93CAD70}"/>
              </a:ext>
            </a:extLst>
          </p:cNvPr>
          <p:cNvSpPr txBox="1"/>
          <p:nvPr/>
        </p:nvSpPr>
        <p:spPr>
          <a:xfrm>
            <a:off x="2006133" y="3540263"/>
            <a:ext cx="607859" cy="369332"/>
          </a:xfrm>
          <a:prstGeom prst="rect">
            <a:avLst/>
          </a:prstGeom>
          <a:noFill/>
        </p:spPr>
        <p:txBody>
          <a:bodyPr wrap="none" rtlCol="0">
            <a:spAutoFit/>
          </a:bodyPr>
          <a:lstStyle/>
          <a:p>
            <a:r>
              <a:rPr lang="en-US" dirty="0">
                <a:solidFill>
                  <a:schemeClr val="bg1"/>
                </a:solidFill>
              </a:rPr>
              <a:t>mp5</a:t>
            </a:r>
          </a:p>
        </p:txBody>
      </p:sp>
      <p:sp>
        <p:nvSpPr>
          <p:cNvPr id="17" name="TextBox 16">
            <a:extLst>
              <a:ext uri="{FF2B5EF4-FFF2-40B4-BE49-F238E27FC236}">
                <a16:creationId xmlns:a16="http://schemas.microsoft.com/office/drawing/2014/main" id="{EA60DF89-6193-D14A-A031-124BD0A30859}"/>
              </a:ext>
            </a:extLst>
          </p:cNvPr>
          <p:cNvSpPr txBox="1"/>
          <p:nvPr/>
        </p:nvSpPr>
        <p:spPr>
          <a:xfrm>
            <a:off x="2006133" y="5215976"/>
            <a:ext cx="607859" cy="369332"/>
          </a:xfrm>
          <a:prstGeom prst="rect">
            <a:avLst/>
          </a:prstGeom>
          <a:noFill/>
        </p:spPr>
        <p:txBody>
          <a:bodyPr wrap="none" rtlCol="0">
            <a:spAutoFit/>
          </a:bodyPr>
          <a:lstStyle/>
          <a:p>
            <a:r>
              <a:rPr lang="en-US" dirty="0">
                <a:solidFill>
                  <a:schemeClr val="bg1"/>
                </a:solidFill>
              </a:rPr>
              <a:t>mp6</a:t>
            </a:r>
          </a:p>
        </p:txBody>
      </p:sp>
      <p:pic>
        <p:nvPicPr>
          <p:cNvPr id="12" name="Picture 11">
            <a:extLst>
              <a:ext uri="{FF2B5EF4-FFF2-40B4-BE49-F238E27FC236}">
                <a16:creationId xmlns:a16="http://schemas.microsoft.com/office/drawing/2014/main" id="{B7DADC6E-7980-FA4D-ADCF-425F6545C221}"/>
              </a:ext>
            </a:extLst>
          </p:cNvPr>
          <p:cNvPicPr>
            <a:picLocks noChangeAspect="1"/>
          </p:cNvPicPr>
          <p:nvPr/>
        </p:nvPicPr>
        <p:blipFill>
          <a:blip r:embed="rId3"/>
          <a:stretch>
            <a:fillRect/>
          </a:stretch>
        </p:blipFill>
        <p:spPr>
          <a:xfrm>
            <a:off x="6623516" y="3009833"/>
            <a:ext cx="342900" cy="1435100"/>
          </a:xfrm>
          <a:prstGeom prst="rect">
            <a:avLst/>
          </a:prstGeom>
        </p:spPr>
      </p:pic>
      <p:pic>
        <p:nvPicPr>
          <p:cNvPr id="13" name="Picture 12">
            <a:extLst>
              <a:ext uri="{FF2B5EF4-FFF2-40B4-BE49-F238E27FC236}">
                <a16:creationId xmlns:a16="http://schemas.microsoft.com/office/drawing/2014/main" id="{75261CA9-F6AD-A241-AA5D-F239664615C9}"/>
              </a:ext>
            </a:extLst>
          </p:cNvPr>
          <p:cNvPicPr>
            <a:picLocks noChangeAspect="1"/>
          </p:cNvPicPr>
          <p:nvPr/>
        </p:nvPicPr>
        <p:blipFill>
          <a:blip r:embed="rId3"/>
          <a:stretch>
            <a:fillRect/>
          </a:stretch>
        </p:blipFill>
        <p:spPr>
          <a:xfrm>
            <a:off x="8385542" y="3001076"/>
            <a:ext cx="342900" cy="1435100"/>
          </a:xfrm>
          <a:prstGeom prst="rect">
            <a:avLst/>
          </a:prstGeom>
        </p:spPr>
      </p:pic>
      <p:pic>
        <p:nvPicPr>
          <p:cNvPr id="14" name="Picture 13">
            <a:extLst>
              <a:ext uri="{FF2B5EF4-FFF2-40B4-BE49-F238E27FC236}">
                <a16:creationId xmlns:a16="http://schemas.microsoft.com/office/drawing/2014/main" id="{15FE286D-2CE7-BF41-B3D4-905B09F3DB29}"/>
              </a:ext>
            </a:extLst>
          </p:cNvPr>
          <p:cNvPicPr>
            <a:picLocks noChangeAspect="1"/>
          </p:cNvPicPr>
          <p:nvPr/>
        </p:nvPicPr>
        <p:blipFill>
          <a:blip r:embed="rId3"/>
          <a:stretch>
            <a:fillRect/>
          </a:stretch>
        </p:blipFill>
        <p:spPr>
          <a:xfrm>
            <a:off x="7798200" y="3001076"/>
            <a:ext cx="342900" cy="1435100"/>
          </a:xfrm>
          <a:prstGeom prst="rect">
            <a:avLst/>
          </a:prstGeom>
        </p:spPr>
      </p:pic>
      <p:pic>
        <p:nvPicPr>
          <p:cNvPr id="21" name="Picture 20">
            <a:extLst>
              <a:ext uri="{FF2B5EF4-FFF2-40B4-BE49-F238E27FC236}">
                <a16:creationId xmlns:a16="http://schemas.microsoft.com/office/drawing/2014/main" id="{39C3F66E-0AB7-FE4C-9C1C-8488592B75E8}"/>
              </a:ext>
            </a:extLst>
          </p:cNvPr>
          <p:cNvPicPr>
            <a:picLocks noChangeAspect="1"/>
          </p:cNvPicPr>
          <p:nvPr/>
        </p:nvPicPr>
        <p:blipFill>
          <a:blip r:embed="rId3"/>
          <a:stretch>
            <a:fillRect/>
          </a:stretch>
        </p:blipFill>
        <p:spPr>
          <a:xfrm>
            <a:off x="7210858" y="3007745"/>
            <a:ext cx="342900" cy="1435100"/>
          </a:xfrm>
          <a:prstGeom prst="rect">
            <a:avLst/>
          </a:prstGeom>
        </p:spPr>
      </p:pic>
      <p:cxnSp>
        <p:nvCxnSpPr>
          <p:cNvPr id="23" name="Straight Arrow Connector 22">
            <a:extLst>
              <a:ext uri="{FF2B5EF4-FFF2-40B4-BE49-F238E27FC236}">
                <a16:creationId xmlns:a16="http://schemas.microsoft.com/office/drawing/2014/main" id="{3A473A28-8CAE-B547-888D-859E11713032}"/>
              </a:ext>
            </a:extLst>
          </p:cNvPr>
          <p:cNvCxnSpPr>
            <a:cxnSpLocks/>
          </p:cNvCxnSpPr>
          <p:nvPr/>
        </p:nvCxnSpPr>
        <p:spPr>
          <a:xfrm>
            <a:off x="750770" y="1335037"/>
            <a:ext cx="0" cy="14351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2735F40-8F81-1F49-8F9F-F5C3378CDFD1}"/>
              </a:ext>
            </a:extLst>
          </p:cNvPr>
          <p:cNvSpPr txBox="1"/>
          <p:nvPr/>
        </p:nvSpPr>
        <p:spPr>
          <a:xfrm>
            <a:off x="77237" y="1915625"/>
            <a:ext cx="1183907" cy="276999"/>
          </a:xfrm>
          <a:prstGeom prst="rect">
            <a:avLst/>
          </a:prstGeom>
          <a:noFill/>
        </p:spPr>
        <p:txBody>
          <a:bodyPr wrap="square" rtlCol="0">
            <a:spAutoFit/>
          </a:bodyPr>
          <a:lstStyle/>
          <a:p>
            <a:r>
              <a:rPr lang="en-US" sz="1200" dirty="0"/>
              <a:t>80 samples</a:t>
            </a:r>
          </a:p>
        </p:txBody>
      </p:sp>
      <p:cxnSp>
        <p:nvCxnSpPr>
          <p:cNvPr id="25" name="Straight Arrow Connector 24">
            <a:extLst>
              <a:ext uri="{FF2B5EF4-FFF2-40B4-BE49-F238E27FC236}">
                <a16:creationId xmlns:a16="http://schemas.microsoft.com/office/drawing/2014/main" id="{E918954A-BF86-2341-A787-2B814514F559}"/>
              </a:ext>
            </a:extLst>
          </p:cNvPr>
          <p:cNvCxnSpPr>
            <a:cxnSpLocks/>
          </p:cNvCxnSpPr>
          <p:nvPr/>
        </p:nvCxnSpPr>
        <p:spPr>
          <a:xfrm>
            <a:off x="750770" y="3001076"/>
            <a:ext cx="0" cy="14351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C7DD6A4-ACAE-EB4D-8D0B-582C319BB44D}"/>
              </a:ext>
            </a:extLst>
          </p:cNvPr>
          <p:cNvSpPr txBox="1"/>
          <p:nvPr/>
        </p:nvSpPr>
        <p:spPr>
          <a:xfrm>
            <a:off x="77237" y="3581664"/>
            <a:ext cx="1183907" cy="276999"/>
          </a:xfrm>
          <a:prstGeom prst="rect">
            <a:avLst/>
          </a:prstGeom>
          <a:noFill/>
        </p:spPr>
        <p:txBody>
          <a:bodyPr wrap="square" rtlCol="0">
            <a:spAutoFit/>
          </a:bodyPr>
          <a:lstStyle/>
          <a:p>
            <a:r>
              <a:rPr lang="en-US" sz="1200" dirty="0"/>
              <a:t>80 samples</a:t>
            </a:r>
          </a:p>
        </p:txBody>
      </p:sp>
      <p:cxnSp>
        <p:nvCxnSpPr>
          <p:cNvPr id="27" name="Straight Arrow Connector 26">
            <a:extLst>
              <a:ext uri="{FF2B5EF4-FFF2-40B4-BE49-F238E27FC236}">
                <a16:creationId xmlns:a16="http://schemas.microsoft.com/office/drawing/2014/main" id="{EC2CF9D3-D619-0E45-AD1B-D3BDB2C07F58}"/>
              </a:ext>
            </a:extLst>
          </p:cNvPr>
          <p:cNvCxnSpPr>
            <a:cxnSpLocks/>
          </p:cNvCxnSpPr>
          <p:nvPr/>
        </p:nvCxnSpPr>
        <p:spPr>
          <a:xfrm>
            <a:off x="750770" y="4678840"/>
            <a:ext cx="0" cy="14351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AE42B07-89D3-724E-8088-A2871CE125DD}"/>
              </a:ext>
            </a:extLst>
          </p:cNvPr>
          <p:cNvSpPr txBox="1"/>
          <p:nvPr/>
        </p:nvSpPr>
        <p:spPr>
          <a:xfrm>
            <a:off x="77237" y="5259428"/>
            <a:ext cx="1183907" cy="276999"/>
          </a:xfrm>
          <a:prstGeom prst="rect">
            <a:avLst/>
          </a:prstGeom>
          <a:noFill/>
        </p:spPr>
        <p:txBody>
          <a:bodyPr wrap="square" rtlCol="0">
            <a:spAutoFit/>
          </a:bodyPr>
          <a:lstStyle/>
          <a:p>
            <a:r>
              <a:rPr lang="en-US" sz="1200" dirty="0"/>
              <a:t>80 samples</a:t>
            </a:r>
          </a:p>
        </p:txBody>
      </p:sp>
      <p:cxnSp>
        <p:nvCxnSpPr>
          <p:cNvPr id="30" name="Straight Arrow Connector 29">
            <a:extLst>
              <a:ext uri="{FF2B5EF4-FFF2-40B4-BE49-F238E27FC236}">
                <a16:creationId xmlns:a16="http://schemas.microsoft.com/office/drawing/2014/main" id="{FF240E54-ED4F-3A45-A2CE-01DAF59EF00C}"/>
              </a:ext>
            </a:extLst>
          </p:cNvPr>
          <p:cNvCxnSpPr>
            <a:cxnSpLocks/>
          </p:cNvCxnSpPr>
          <p:nvPr/>
        </p:nvCxnSpPr>
        <p:spPr>
          <a:xfrm>
            <a:off x="913063" y="1089391"/>
            <a:ext cx="2794000" cy="28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2643619-3753-694F-9CDD-8A0CAD02B194}"/>
              </a:ext>
            </a:extLst>
          </p:cNvPr>
          <p:cNvSpPr txBox="1"/>
          <p:nvPr/>
        </p:nvSpPr>
        <p:spPr>
          <a:xfrm>
            <a:off x="1623687" y="812392"/>
            <a:ext cx="1372748" cy="276999"/>
          </a:xfrm>
          <a:prstGeom prst="rect">
            <a:avLst/>
          </a:prstGeom>
          <a:noFill/>
        </p:spPr>
        <p:txBody>
          <a:bodyPr wrap="none" rtlCol="0">
            <a:spAutoFit/>
          </a:bodyPr>
          <a:lstStyle/>
          <a:p>
            <a:r>
              <a:rPr lang="en-GB" sz="1200" dirty="0"/>
              <a:t>700 spectral points</a:t>
            </a:r>
          </a:p>
        </p:txBody>
      </p:sp>
      <p:cxnSp>
        <p:nvCxnSpPr>
          <p:cNvPr id="34" name="Straight Arrow Connector 33">
            <a:extLst>
              <a:ext uri="{FF2B5EF4-FFF2-40B4-BE49-F238E27FC236}">
                <a16:creationId xmlns:a16="http://schemas.microsoft.com/office/drawing/2014/main" id="{16B2038A-A2D4-5540-AACF-BEB64256B40D}"/>
              </a:ext>
            </a:extLst>
          </p:cNvPr>
          <p:cNvCxnSpPr>
            <a:cxnSpLocks/>
          </p:cNvCxnSpPr>
          <p:nvPr/>
        </p:nvCxnSpPr>
        <p:spPr>
          <a:xfrm>
            <a:off x="6376498" y="3002612"/>
            <a:ext cx="0" cy="14351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C08C9B4-66C0-954A-AD1E-E6F71B149E63}"/>
              </a:ext>
            </a:extLst>
          </p:cNvPr>
          <p:cNvSpPr txBox="1"/>
          <p:nvPr/>
        </p:nvSpPr>
        <p:spPr>
          <a:xfrm>
            <a:off x="5702965" y="3583200"/>
            <a:ext cx="1183907" cy="276999"/>
          </a:xfrm>
          <a:prstGeom prst="rect">
            <a:avLst/>
          </a:prstGeom>
          <a:noFill/>
        </p:spPr>
        <p:txBody>
          <a:bodyPr wrap="square" rtlCol="0">
            <a:spAutoFit/>
          </a:bodyPr>
          <a:lstStyle/>
          <a:p>
            <a:r>
              <a:rPr lang="en-US" sz="1200" dirty="0"/>
              <a:t>80 samples</a:t>
            </a:r>
          </a:p>
        </p:txBody>
      </p:sp>
      <p:sp>
        <p:nvSpPr>
          <p:cNvPr id="36" name="Right Arrow 35">
            <a:extLst>
              <a:ext uri="{FF2B5EF4-FFF2-40B4-BE49-F238E27FC236}">
                <a16:creationId xmlns:a16="http://schemas.microsoft.com/office/drawing/2014/main" id="{0A85B43F-E851-754F-9A94-45A57617707F}"/>
              </a:ext>
            </a:extLst>
          </p:cNvPr>
          <p:cNvSpPr/>
          <p:nvPr/>
        </p:nvSpPr>
        <p:spPr>
          <a:xfrm>
            <a:off x="3921089" y="3640758"/>
            <a:ext cx="1742172" cy="2031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F3534D1-9D42-5740-BE99-07FDA592E9C1}"/>
              </a:ext>
            </a:extLst>
          </p:cNvPr>
          <p:cNvSpPr txBox="1"/>
          <p:nvPr/>
        </p:nvSpPr>
        <p:spPr>
          <a:xfrm>
            <a:off x="4476223" y="3408464"/>
            <a:ext cx="631904" cy="369332"/>
          </a:xfrm>
          <a:prstGeom prst="rect">
            <a:avLst/>
          </a:prstGeom>
          <a:noFill/>
        </p:spPr>
        <p:txBody>
          <a:bodyPr wrap="none" rtlCol="0">
            <a:spAutoFit/>
          </a:bodyPr>
          <a:lstStyle/>
          <a:p>
            <a:r>
              <a:rPr lang="en-US" dirty="0"/>
              <a:t>PLSR</a:t>
            </a:r>
          </a:p>
        </p:txBody>
      </p:sp>
      <p:sp>
        <p:nvSpPr>
          <p:cNvPr id="42" name="TextBox 41">
            <a:extLst>
              <a:ext uri="{FF2B5EF4-FFF2-40B4-BE49-F238E27FC236}">
                <a16:creationId xmlns:a16="http://schemas.microsoft.com/office/drawing/2014/main" id="{6BFFBC98-3266-D547-991C-6BDEE9CA77C0}"/>
              </a:ext>
            </a:extLst>
          </p:cNvPr>
          <p:cNvSpPr txBox="1"/>
          <p:nvPr/>
        </p:nvSpPr>
        <p:spPr>
          <a:xfrm>
            <a:off x="6423197" y="4540340"/>
            <a:ext cx="743537" cy="276999"/>
          </a:xfrm>
          <a:prstGeom prst="rect">
            <a:avLst/>
          </a:prstGeom>
          <a:noFill/>
        </p:spPr>
        <p:txBody>
          <a:bodyPr wrap="none" rtlCol="0">
            <a:spAutoFit/>
          </a:bodyPr>
          <a:lstStyle/>
          <a:p>
            <a:r>
              <a:rPr lang="en-US" sz="1200" dirty="0"/>
              <a:t>moisture</a:t>
            </a:r>
          </a:p>
        </p:txBody>
      </p:sp>
      <p:sp>
        <p:nvSpPr>
          <p:cNvPr id="43" name="TextBox 42">
            <a:extLst>
              <a:ext uri="{FF2B5EF4-FFF2-40B4-BE49-F238E27FC236}">
                <a16:creationId xmlns:a16="http://schemas.microsoft.com/office/drawing/2014/main" id="{FE283A5F-3A64-AD49-B71F-BDC151281C9F}"/>
              </a:ext>
            </a:extLst>
          </p:cNvPr>
          <p:cNvSpPr txBox="1"/>
          <p:nvPr/>
        </p:nvSpPr>
        <p:spPr>
          <a:xfrm>
            <a:off x="7216806" y="4540340"/>
            <a:ext cx="336952" cy="276999"/>
          </a:xfrm>
          <a:prstGeom prst="rect">
            <a:avLst/>
          </a:prstGeom>
          <a:noFill/>
        </p:spPr>
        <p:txBody>
          <a:bodyPr wrap="none" rtlCol="0">
            <a:spAutoFit/>
          </a:bodyPr>
          <a:lstStyle/>
          <a:p>
            <a:r>
              <a:rPr lang="en-US" sz="1200" dirty="0"/>
              <a:t>oil</a:t>
            </a:r>
          </a:p>
        </p:txBody>
      </p:sp>
      <p:sp>
        <p:nvSpPr>
          <p:cNvPr id="44" name="TextBox 43">
            <a:extLst>
              <a:ext uri="{FF2B5EF4-FFF2-40B4-BE49-F238E27FC236}">
                <a16:creationId xmlns:a16="http://schemas.microsoft.com/office/drawing/2014/main" id="{F8D829C8-0C5F-FA4E-B6DD-D4399169F70C}"/>
              </a:ext>
            </a:extLst>
          </p:cNvPr>
          <p:cNvSpPr txBox="1"/>
          <p:nvPr/>
        </p:nvSpPr>
        <p:spPr>
          <a:xfrm>
            <a:off x="7650171" y="4540340"/>
            <a:ext cx="638957" cy="276999"/>
          </a:xfrm>
          <a:prstGeom prst="rect">
            <a:avLst/>
          </a:prstGeom>
          <a:noFill/>
        </p:spPr>
        <p:txBody>
          <a:bodyPr wrap="none" rtlCol="0">
            <a:spAutoFit/>
          </a:bodyPr>
          <a:lstStyle/>
          <a:p>
            <a:r>
              <a:rPr lang="en-US" sz="1200" dirty="0"/>
              <a:t>protein</a:t>
            </a:r>
          </a:p>
        </p:txBody>
      </p:sp>
      <p:sp>
        <p:nvSpPr>
          <p:cNvPr id="45" name="TextBox 44">
            <a:extLst>
              <a:ext uri="{FF2B5EF4-FFF2-40B4-BE49-F238E27FC236}">
                <a16:creationId xmlns:a16="http://schemas.microsoft.com/office/drawing/2014/main" id="{0726A954-977A-864E-B4AF-C99501EE16BC}"/>
              </a:ext>
            </a:extLst>
          </p:cNvPr>
          <p:cNvSpPr txBox="1"/>
          <p:nvPr/>
        </p:nvSpPr>
        <p:spPr>
          <a:xfrm>
            <a:off x="8275216" y="4540340"/>
            <a:ext cx="563552" cy="276999"/>
          </a:xfrm>
          <a:prstGeom prst="rect">
            <a:avLst/>
          </a:prstGeom>
          <a:noFill/>
        </p:spPr>
        <p:txBody>
          <a:bodyPr wrap="none" rtlCol="0">
            <a:spAutoFit/>
          </a:bodyPr>
          <a:lstStyle/>
          <a:p>
            <a:r>
              <a:rPr lang="en-US" sz="1200" dirty="0"/>
              <a:t>starch</a:t>
            </a:r>
          </a:p>
        </p:txBody>
      </p:sp>
      <p:sp>
        <p:nvSpPr>
          <p:cNvPr id="46" name="TextBox 45">
            <a:extLst>
              <a:ext uri="{FF2B5EF4-FFF2-40B4-BE49-F238E27FC236}">
                <a16:creationId xmlns:a16="http://schemas.microsoft.com/office/drawing/2014/main" id="{B6C95FF8-357E-5F4B-8E63-16AD2E4DFF5C}"/>
              </a:ext>
            </a:extLst>
          </p:cNvPr>
          <p:cNvSpPr txBox="1"/>
          <p:nvPr/>
        </p:nvSpPr>
        <p:spPr>
          <a:xfrm>
            <a:off x="1093671" y="6113940"/>
            <a:ext cx="2360839" cy="369332"/>
          </a:xfrm>
          <a:prstGeom prst="rect">
            <a:avLst/>
          </a:prstGeom>
          <a:noFill/>
        </p:spPr>
        <p:txBody>
          <a:bodyPr wrap="none" rtlCol="0">
            <a:spAutoFit/>
          </a:bodyPr>
          <a:lstStyle/>
          <a:p>
            <a:r>
              <a:rPr lang="en-US" dirty="0"/>
              <a:t>independent variable X</a:t>
            </a:r>
          </a:p>
        </p:txBody>
      </p:sp>
      <p:sp>
        <p:nvSpPr>
          <p:cNvPr id="47" name="Rectangle 46">
            <a:extLst>
              <a:ext uri="{FF2B5EF4-FFF2-40B4-BE49-F238E27FC236}">
                <a16:creationId xmlns:a16="http://schemas.microsoft.com/office/drawing/2014/main" id="{E328A1AF-5F00-8644-AD8A-4F4A0972AC02}"/>
              </a:ext>
            </a:extLst>
          </p:cNvPr>
          <p:cNvSpPr/>
          <p:nvPr/>
        </p:nvSpPr>
        <p:spPr>
          <a:xfrm>
            <a:off x="6566696" y="4824877"/>
            <a:ext cx="2161746" cy="369332"/>
          </a:xfrm>
          <a:prstGeom prst="rect">
            <a:avLst/>
          </a:prstGeom>
        </p:spPr>
        <p:txBody>
          <a:bodyPr wrap="none">
            <a:spAutoFit/>
          </a:bodyPr>
          <a:lstStyle/>
          <a:p>
            <a:r>
              <a:rPr lang="en-US" dirty="0"/>
              <a:t>dependent variable Y</a:t>
            </a:r>
          </a:p>
        </p:txBody>
      </p:sp>
    </p:spTree>
    <p:extLst>
      <p:ext uri="{BB962C8B-B14F-4D97-AF65-F5344CB8AC3E}">
        <p14:creationId xmlns:p14="http://schemas.microsoft.com/office/powerpoint/2010/main" val="431226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Parallel computing and HPC</a:t>
            </a:r>
          </a:p>
        </p:txBody>
      </p:sp>
      <p:sp>
        <p:nvSpPr>
          <p:cNvPr id="4" name="Date Placeholder 3">
            <a:extLst>
              <a:ext uri="{FF2B5EF4-FFF2-40B4-BE49-F238E27FC236}">
                <a16:creationId xmlns:a16="http://schemas.microsoft.com/office/drawing/2014/main" id="{F8B2B9A6-65B6-6843-8B21-8F2A91239044}"/>
              </a:ext>
            </a:extLst>
          </p:cNvPr>
          <p:cNvSpPr>
            <a:spLocks noGrp="1"/>
          </p:cNvSpPr>
          <p:nvPr>
            <p:ph type="dt" sz="half" idx="10"/>
          </p:nvPr>
        </p:nvSpPr>
        <p:spPr/>
        <p:txBody>
          <a:bodyPr/>
          <a:lstStyle/>
          <a:p>
            <a:fld id="{7751DDBC-EC44-D748-87B4-3FC63A5C5210}" type="datetime1">
              <a:rPr lang="en-GB" smtClean="0"/>
              <a:t>03/09/2019</a:t>
            </a:fld>
            <a:endParaRPr lang="en-US"/>
          </a:p>
        </p:txBody>
      </p:sp>
      <p:sp>
        <p:nvSpPr>
          <p:cNvPr id="5" name="Slide Number Placeholder 4">
            <a:extLst>
              <a:ext uri="{FF2B5EF4-FFF2-40B4-BE49-F238E27FC236}">
                <a16:creationId xmlns:a16="http://schemas.microsoft.com/office/drawing/2014/main" id="{7DE695EA-BCAD-AA4F-85CA-B04304DCA42B}"/>
              </a:ext>
            </a:extLst>
          </p:cNvPr>
          <p:cNvSpPr>
            <a:spLocks noGrp="1"/>
          </p:cNvSpPr>
          <p:nvPr>
            <p:ph type="sldNum" sz="quarter" idx="12"/>
          </p:nvPr>
        </p:nvSpPr>
        <p:spPr/>
        <p:txBody>
          <a:bodyPr/>
          <a:lstStyle/>
          <a:p>
            <a:fld id="{CBED4ABB-E37D-5E48-BBFF-810696452091}" type="slidenum">
              <a:rPr lang="en-US" smtClean="0"/>
              <a:t>4</a:t>
            </a:fld>
            <a:endParaRPr lang="en-US"/>
          </a:p>
        </p:txBody>
      </p:sp>
      <p:sp>
        <p:nvSpPr>
          <p:cNvPr id="6" name="Footer Placeholder 5">
            <a:extLst>
              <a:ext uri="{FF2B5EF4-FFF2-40B4-BE49-F238E27FC236}">
                <a16:creationId xmlns:a16="http://schemas.microsoft.com/office/drawing/2014/main" id="{87BA55B4-61CD-E542-B829-5DBC3E690250}"/>
              </a:ext>
            </a:extLst>
          </p:cNvPr>
          <p:cNvSpPr>
            <a:spLocks noGrp="1"/>
          </p:cNvSpPr>
          <p:nvPr>
            <p:ph type="ftr" sz="quarter" idx="11"/>
          </p:nvPr>
        </p:nvSpPr>
        <p:spPr/>
        <p:txBody>
          <a:bodyPr/>
          <a:lstStyle/>
          <a:p>
            <a:r>
              <a:rPr lang="en-US"/>
              <a:t>The NIR corn data set</a:t>
            </a:r>
          </a:p>
        </p:txBody>
      </p:sp>
      <p:pic>
        <p:nvPicPr>
          <p:cNvPr id="10" name="Content Placeholder 9" descr="A screenshot of a computer&#10;&#10;Description automatically generated">
            <a:extLst>
              <a:ext uri="{FF2B5EF4-FFF2-40B4-BE49-F238E27FC236}">
                <a16:creationId xmlns:a16="http://schemas.microsoft.com/office/drawing/2014/main" id="{805B2BF5-B6E2-FB4A-AAC3-6D64C184966B}"/>
              </a:ext>
            </a:extLst>
          </p:cNvPr>
          <p:cNvPicPr>
            <a:picLocks noGrp="1" noChangeAspect="1"/>
          </p:cNvPicPr>
          <p:nvPr>
            <p:ph idx="1"/>
          </p:nvPr>
        </p:nvPicPr>
        <p:blipFill>
          <a:blip r:embed="rId2"/>
          <a:stretch>
            <a:fillRect/>
          </a:stretch>
        </p:blipFill>
        <p:spPr>
          <a:xfrm>
            <a:off x="934810" y="1646236"/>
            <a:ext cx="7618312" cy="4064099"/>
          </a:xfrm>
        </p:spPr>
      </p:pic>
      <p:sp>
        <p:nvSpPr>
          <p:cNvPr id="11" name="TextBox 10">
            <a:extLst>
              <a:ext uri="{FF2B5EF4-FFF2-40B4-BE49-F238E27FC236}">
                <a16:creationId xmlns:a16="http://schemas.microsoft.com/office/drawing/2014/main" id="{1B584689-353A-1C4E-9AD7-DDB2F6EC501F}"/>
              </a:ext>
            </a:extLst>
          </p:cNvPr>
          <p:cNvSpPr txBox="1"/>
          <p:nvPr/>
        </p:nvSpPr>
        <p:spPr>
          <a:xfrm>
            <a:off x="628650" y="1276904"/>
            <a:ext cx="4121128" cy="369332"/>
          </a:xfrm>
          <a:prstGeom prst="rect">
            <a:avLst/>
          </a:prstGeom>
          <a:noFill/>
        </p:spPr>
        <p:txBody>
          <a:bodyPr wrap="none" rtlCol="0">
            <a:spAutoFit/>
          </a:bodyPr>
          <a:lstStyle/>
          <a:p>
            <a:r>
              <a:rPr lang="en-US" dirty="0"/>
              <a:t>HPC: high performance computing system</a:t>
            </a:r>
          </a:p>
        </p:txBody>
      </p:sp>
      <p:graphicFrame>
        <p:nvGraphicFramePr>
          <p:cNvPr id="12" name="Content Placeholder 6">
            <a:extLst>
              <a:ext uri="{FF2B5EF4-FFF2-40B4-BE49-F238E27FC236}">
                <a16:creationId xmlns:a16="http://schemas.microsoft.com/office/drawing/2014/main" id="{427970D0-EE25-E848-88E6-5A50FD762F55}"/>
              </a:ext>
            </a:extLst>
          </p:cNvPr>
          <p:cNvGraphicFramePr>
            <a:graphicFrameLocks/>
          </p:cNvGraphicFramePr>
          <p:nvPr>
            <p:extLst>
              <p:ext uri="{D42A27DB-BD31-4B8C-83A1-F6EECF244321}">
                <p14:modId xmlns:p14="http://schemas.microsoft.com/office/powerpoint/2010/main" val="2800668149"/>
              </p:ext>
            </p:extLst>
          </p:nvPr>
        </p:nvGraphicFramePr>
        <p:xfrm>
          <a:off x="2101827" y="5622010"/>
          <a:ext cx="5295901" cy="406400"/>
        </p:xfrm>
        <a:graphic>
          <a:graphicData uri="http://schemas.openxmlformats.org/drawingml/2006/table">
            <a:tbl>
              <a:tblPr>
                <a:tableStyleId>{5C22544A-7EE6-4342-B048-85BDC9FD1C3A}</a:tableStyleId>
              </a:tblPr>
              <a:tblGrid>
                <a:gridCol w="1167376">
                  <a:extLst>
                    <a:ext uri="{9D8B030D-6E8A-4147-A177-3AD203B41FA5}">
                      <a16:colId xmlns:a16="http://schemas.microsoft.com/office/drawing/2014/main" val="2916914202"/>
                    </a:ext>
                  </a:extLst>
                </a:gridCol>
                <a:gridCol w="825705">
                  <a:extLst>
                    <a:ext uri="{9D8B030D-6E8A-4147-A177-3AD203B41FA5}">
                      <a16:colId xmlns:a16="http://schemas.microsoft.com/office/drawing/2014/main" val="2386587970"/>
                    </a:ext>
                  </a:extLst>
                </a:gridCol>
                <a:gridCol w="825705">
                  <a:extLst>
                    <a:ext uri="{9D8B030D-6E8A-4147-A177-3AD203B41FA5}">
                      <a16:colId xmlns:a16="http://schemas.microsoft.com/office/drawing/2014/main" val="2052772507"/>
                    </a:ext>
                  </a:extLst>
                </a:gridCol>
                <a:gridCol w="668920">
                  <a:extLst>
                    <a:ext uri="{9D8B030D-6E8A-4147-A177-3AD203B41FA5}">
                      <a16:colId xmlns:a16="http://schemas.microsoft.com/office/drawing/2014/main" val="2838787842"/>
                    </a:ext>
                  </a:extLst>
                </a:gridCol>
                <a:gridCol w="982490">
                  <a:extLst>
                    <a:ext uri="{9D8B030D-6E8A-4147-A177-3AD203B41FA5}">
                      <a16:colId xmlns:a16="http://schemas.microsoft.com/office/drawing/2014/main" val="2071252301"/>
                    </a:ext>
                  </a:extLst>
                </a:gridCol>
                <a:gridCol w="825705">
                  <a:extLst>
                    <a:ext uri="{9D8B030D-6E8A-4147-A177-3AD203B41FA5}">
                      <a16:colId xmlns:a16="http://schemas.microsoft.com/office/drawing/2014/main" val="158402256"/>
                    </a:ext>
                  </a:extLst>
                </a:gridCol>
              </a:tblGrid>
              <a:tr h="203200">
                <a:tc>
                  <a:txBody>
                    <a:bodyPr/>
                    <a:lstStyle/>
                    <a:p>
                      <a:pPr algn="l" fontAlgn="b"/>
                      <a:r>
                        <a:rPr lang="en-GB" sz="1200" b="0" i="0" u="none" strike="noStrike" dirty="0">
                          <a:solidFill>
                            <a:srgbClr val="000000"/>
                          </a:solidFill>
                          <a:effectLst/>
                          <a:latin typeface="Calibri" panose="020F0502020204030204" pitchFamily="34" charset="0"/>
                        </a:rPr>
                        <a:t>﻿Number of core </a:t>
                      </a: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a:effectLst/>
                        </a:rPr>
                        <a:t>1</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dirty="0">
                          <a:effectLst/>
                        </a:rPr>
                        <a:t>9</a:t>
                      </a:r>
                      <a:endParaRPr lang="en-GB" sz="12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a:effectLst/>
                        </a:rPr>
                        <a:t>18</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a:effectLst/>
                        </a:rPr>
                        <a:t>27</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a:effectLst/>
                        </a:rPr>
                        <a:t>36</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44425868"/>
                  </a:ext>
                </a:extLst>
              </a:tr>
              <a:tr h="203200">
                <a:tc>
                  <a:txBody>
                    <a:bodyPr/>
                    <a:lstStyle/>
                    <a:p>
                      <a:pPr algn="l" fontAlgn="b"/>
                      <a:r>
                        <a:rPr lang="en-GB" sz="1200" u="none" strike="noStrike">
                          <a:effectLst/>
                        </a:rPr>
                        <a:t>﻿Running time (s)  </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a:effectLst/>
                        </a:rPr>
                        <a:t>97.42</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a:effectLst/>
                        </a:rPr>
                        <a:t>68.84</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a:effectLst/>
                        </a:rPr>
                        <a:t>58.56</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a:effectLst/>
                        </a:rPr>
                        <a:t>55.77</a:t>
                      </a:r>
                      <a:endParaRPr lang="en-GB" sz="1200" b="0" i="0" u="none" strike="noStrike">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GB" sz="1200" u="none" strike="noStrike" dirty="0">
                          <a:effectLst/>
                        </a:rPr>
                        <a:t>54.97</a:t>
                      </a:r>
                      <a:endParaRPr lang="en-GB" sz="1200" b="0" i="0" u="none" strike="noStrike" dirty="0">
                        <a:solidFill>
                          <a:srgbClr val="000000"/>
                        </a:solidFill>
                        <a:effectLst/>
                        <a:latin typeface="Calibri" panose="020F0502020204030204" pitchFamily="34" charset="0"/>
                      </a:endParaRPr>
                    </a:p>
                  </a:txBody>
                  <a:tcPr marL="9525" marR="9525" marT="9525" marB="0" anchor="b">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5917337"/>
                  </a:ext>
                </a:extLst>
              </a:tr>
            </a:tbl>
          </a:graphicData>
        </a:graphic>
      </p:graphicFrame>
    </p:spTree>
    <p:extLst>
      <p:ext uri="{BB962C8B-B14F-4D97-AF65-F5344CB8AC3E}">
        <p14:creationId xmlns:p14="http://schemas.microsoft.com/office/powerpoint/2010/main" val="14681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PLS algorithm</a:t>
            </a:r>
          </a:p>
        </p:txBody>
      </p:sp>
      <p:sp>
        <p:nvSpPr>
          <p:cNvPr id="8" name="Date Placeholder 7">
            <a:extLst>
              <a:ext uri="{FF2B5EF4-FFF2-40B4-BE49-F238E27FC236}">
                <a16:creationId xmlns:a16="http://schemas.microsoft.com/office/drawing/2014/main" id="{89CC1287-E170-C840-851B-BD35000701CB}"/>
              </a:ext>
            </a:extLst>
          </p:cNvPr>
          <p:cNvSpPr>
            <a:spLocks noGrp="1"/>
          </p:cNvSpPr>
          <p:nvPr>
            <p:ph type="dt" sz="half" idx="10"/>
          </p:nvPr>
        </p:nvSpPr>
        <p:spPr/>
        <p:txBody>
          <a:bodyPr/>
          <a:lstStyle/>
          <a:p>
            <a:fld id="{9226CB84-F3E3-D04C-97F0-75113BCA9A97}" type="datetime1">
              <a:rPr lang="en-GB" smtClean="0"/>
              <a:t>03/09/2019</a:t>
            </a:fld>
            <a:endParaRPr lang="en-US"/>
          </a:p>
        </p:txBody>
      </p:sp>
      <p:sp>
        <p:nvSpPr>
          <p:cNvPr id="9" name="Slide Number Placeholder 8">
            <a:extLst>
              <a:ext uri="{FF2B5EF4-FFF2-40B4-BE49-F238E27FC236}">
                <a16:creationId xmlns:a16="http://schemas.microsoft.com/office/drawing/2014/main" id="{B7930BA8-6C4B-C44A-BB3F-519CE60B7785}"/>
              </a:ext>
            </a:extLst>
          </p:cNvPr>
          <p:cNvSpPr>
            <a:spLocks noGrp="1"/>
          </p:cNvSpPr>
          <p:nvPr>
            <p:ph type="sldNum" sz="quarter" idx="12"/>
          </p:nvPr>
        </p:nvSpPr>
        <p:spPr/>
        <p:txBody>
          <a:bodyPr/>
          <a:lstStyle/>
          <a:p>
            <a:fld id="{CBED4ABB-E37D-5E48-BBFF-810696452091}" type="slidenum">
              <a:rPr lang="en-US" smtClean="0"/>
              <a:t>5</a:t>
            </a:fld>
            <a:endParaRPr lang="en-US"/>
          </a:p>
        </p:txBody>
      </p:sp>
      <p:sp>
        <p:nvSpPr>
          <p:cNvPr id="10" name="Footer Placeholder 9">
            <a:extLst>
              <a:ext uri="{FF2B5EF4-FFF2-40B4-BE49-F238E27FC236}">
                <a16:creationId xmlns:a16="http://schemas.microsoft.com/office/drawing/2014/main" id="{7A2C7A12-66B2-4842-A97C-B06CEF30C863}"/>
              </a:ext>
            </a:extLst>
          </p:cNvPr>
          <p:cNvSpPr>
            <a:spLocks noGrp="1"/>
          </p:cNvSpPr>
          <p:nvPr>
            <p:ph type="ftr" sz="quarter" idx="11"/>
          </p:nvPr>
        </p:nvSpPr>
        <p:spPr/>
        <p:txBody>
          <a:bodyPr/>
          <a:lstStyle/>
          <a:p>
            <a:r>
              <a:rPr lang="en-US"/>
              <a:t>The NIR corn data set</a:t>
            </a:r>
          </a:p>
        </p:txBody>
      </p:sp>
      <p:sp>
        <p:nvSpPr>
          <p:cNvPr id="5" name="Content Placeholder 4">
            <a:extLst>
              <a:ext uri="{FF2B5EF4-FFF2-40B4-BE49-F238E27FC236}">
                <a16:creationId xmlns:a16="http://schemas.microsoft.com/office/drawing/2014/main" id="{35C4292A-6375-0647-B226-B7009E5DD6B8}"/>
              </a:ext>
            </a:extLst>
          </p:cNvPr>
          <p:cNvSpPr>
            <a:spLocks noGrp="1"/>
          </p:cNvSpPr>
          <p:nvPr>
            <p:ph idx="1"/>
          </p:nvPr>
        </p:nvSpPr>
        <p:spPr/>
        <p:txBody>
          <a:bodyPr>
            <a:normAutofit/>
          </a:bodyPr>
          <a:lstStyle/>
          <a:p>
            <a:r>
              <a:rPr lang="en-US" dirty="0"/>
              <a:t>The partial least squares regression (PLS) is a multi-regression technique proposed by </a:t>
            </a:r>
            <a:r>
              <a:rPr lang="en-US" dirty="0" err="1"/>
              <a:t>Wold</a:t>
            </a:r>
            <a:r>
              <a:rPr lang="en-US" dirty="0"/>
              <a:t> et al. (1984).</a:t>
            </a:r>
          </a:p>
          <a:p>
            <a:endParaRPr lang="en-US" dirty="0"/>
          </a:p>
          <a:p>
            <a:r>
              <a:rPr lang="en-US" dirty="0"/>
              <a:t>It is also the most common statistical method in the research of near-infrared spectroscopy (NIR).</a:t>
            </a:r>
          </a:p>
        </p:txBody>
      </p:sp>
    </p:spTree>
    <p:extLst>
      <p:ext uri="{BB962C8B-B14F-4D97-AF65-F5344CB8AC3E}">
        <p14:creationId xmlns:p14="http://schemas.microsoft.com/office/powerpoint/2010/main" val="2078596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PLS algorithm</a:t>
            </a:r>
          </a:p>
        </p:txBody>
      </p:sp>
      <p:sp>
        <p:nvSpPr>
          <p:cNvPr id="3" name="Content Placeholder 2">
            <a:extLst>
              <a:ext uri="{FF2B5EF4-FFF2-40B4-BE49-F238E27FC236}">
                <a16:creationId xmlns:a16="http://schemas.microsoft.com/office/drawing/2014/main" id="{5EED4270-022F-5A4C-A229-65AEBF5B821D}"/>
              </a:ext>
            </a:extLst>
          </p:cNvPr>
          <p:cNvSpPr>
            <a:spLocks noGrp="1"/>
          </p:cNvSpPr>
          <p:nvPr>
            <p:ph idx="1"/>
          </p:nvPr>
        </p:nvSpPr>
        <p:spPr>
          <a:xfrm>
            <a:off x="628648" y="1483530"/>
            <a:ext cx="7886700" cy="4351338"/>
          </a:xfrm>
        </p:spPr>
        <p:txBody>
          <a:bodyPr/>
          <a:lstStyle/>
          <a:p>
            <a:pPr marL="0" indent="0">
              <a:buNone/>
            </a:pPr>
            <a:r>
              <a:rPr lang="en-US" dirty="0"/>
              <a:t>the root mean square error of cross-validation (RMSECV):</a:t>
            </a:r>
          </a:p>
          <a:p>
            <a:endParaRPr lang="en-US" dirty="0"/>
          </a:p>
        </p:txBody>
      </p:sp>
      <p:sp>
        <p:nvSpPr>
          <p:cNvPr id="8" name="Date Placeholder 7">
            <a:extLst>
              <a:ext uri="{FF2B5EF4-FFF2-40B4-BE49-F238E27FC236}">
                <a16:creationId xmlns:a16="http://schemas.microsoft.com/office/drawing/2014/main" id="{89CC1287-E170-C840-851B-BD35000701CB}"/>
              </a:ext>
            </a:extLst>
          </p:cNvPr>
          <p:cNvSpPr>
            <a:spLocks noGrp="1"/>
          </p:cNvSpPr>
          <p:nvPr>
            <p:ph type="dt" sz="half" idx="10"/>
          </p:nvPr>
        </p:nvSpPr>
        <p:spPr/>
        <p:txBody>
          <a:bodyPr/>
          <a:lstStyle/>
          <a:p>
            <a:fld id="{9226CB84-F3E3-D04C-97F0-75113BCA9A97}" type="datetime1">
              <a:rPr lang="en-GB" smtClean="0"/>
              <a:t>03/09/2019</a:t>
            </a:fld>
            <a:endParaRPr lang="en-US"/>
          </a:p>
        </p:txBody>
      </p:sp>
      <p:sp>
        <p:nvSpPr>
          <p:cNvPr id="9" name="Slide Number Placeholder 8">
            <a:extLst>
              <a:ext uri="{FF2B5EF4-FFF2-40B4-BE49-F238E27FC236}">
                <a16:creationId xmlns:a16="http://schemas.microsoft.com/office/drawing/2014/main" id="{B7930BA8-6C4B-C44A-BB3F-519CE60B7785}"/>
              </a:ext>
            </a:extLst>
          </p:cNvPr>
          <p:cNvSpPr>
            <a:spLocks noGrp="1"/>
          </p:cNvSpPr>
          <p:nvPr>
            <p:ph type="sldNum" sz="quarter" idx="12"/>
          </p:nvPr>
        </p:nvSpPr>
        <p:spPr/>
        <p:txBody>
          <a:bodyPr/>
          <a:lstStyle/>
          <a:p>
            <a:fld id="{CBED4ABB-E37D-5E48-BBFF-810696452091}" type="slidenum">
              <a:rPr lang="en-US" smtClean="0"/>
              <a:t>6</a:t>
            </a:fld>
            <a:endParaRPr lang="en-US"/>
          </a:p>
        </p:txBody>
      </p:sp>
      <p:sp>
        <p:nvSpPr>
          <p:cNvPr id="10" name="Footer Placeholder 9">
            <a:extLst>
              <a:ext uri="{FF2B5EF4-FFF2-40B4-BE49-F238E27FC236}">
                <a16:creationId xmlns:a16="http://schemas.microsoft.com/office/drawing/2014/main" id="{7A2C7A12-66B2-4842-A97C-B06CEF30C863}"/>
              </a:ext>
            </a:extLst>
          </p:cNvPr>
          <p:cNvSpPr>
            <a:spLocks noGrp="1"/>
          </p:cNvSpPr>
          <p:nvPr>
            <p:ph type="ftr" sz="quarter" idx="11"/>
          </p:nvPr>
        </p:nvSpPr>
        <p:spPr/>
        <p:txBody>
          <a:bodyPr/>
          <a:lstStyle/>
          <a:p>
            <a:r>
              <a:rPr lang="en-US"/>
              <a:t>The NIR corn data set</a:t>
            </a:r>
          </a:p>
        </p:txBody>
      </p:sp>
      <p:pic>
        <p:nvPicPr>
          <p:cNvPr id="4102" name="Picture 6">
            <a:extLst>
              <a:ext uri="{FF2B5EF4-FFF2-40B4-BE49-F238E27FC236}">
                <a16:creationId xmlns:a16="http://schemas.microsoft.com/office/drawing/2014/main" id="{F32081CE-112C-6A45-B76C-274DD1776D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168" y="2199413"/>
            <a:ext cx="3353659" cy="9117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1D4024E-D632-604E-AAF0-BE718A0DF04C}"/>
                  </a:ext>
                </a:extLst>
              </p:cNvPr>
              <p:cNvSpPr txBox="1"/>
              <p:nvPr/>
            </p:nvSpPr>
            <p:spPr>
              <a:xfrm>
                <a:off x="628648" y="3111189"/>
                <a:ext cx="7417836" cy="1754326"/>
              </a:xfrm>
              <a:prstGeom prst="rect">
                <a:avLst/>
              </a:prstGeom>
              <a:noFill/>
            </p:spPr>
            <p:txBody>
              <a:bodyPr wrap="square" rtlCol="0">
                <a:spAutoFit/>
              </a:bodyPr>
              <a:lstStyle/>
              <a:p>
                <a:r>
                  <a:rPr lang="en-US" dirty="0"/>
                  <a:t>Where : ﻿	n is the number of samples;</a:t>
                </a:r>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𝑖</m:t>
                        </m:r>
                      </m:sub>
                    </m:sSub>
                    <m:r>
                      <a:rPr lang="en-US" i="1" dirty="0">
                        <a:latin typeface="Cambria Math" panose="02040503050406030204" pitchFamily="18" charset="0"/>
                      </a:rPr>
                      <m:t> </m:t>
                    </m:r>
                  </m:oMath>
                </a14:m>
                <a:r>
                  <a:rPr lang="en-US" dirty="0"/>
                  <a:t>is the experimental value of the </a:t>
                </a:r>
                <a:r>
                  <a:rPr lang="en-US" dirty="0" err="1"/>
                  <a:t>i-th</a:t>
                </a:r>
                <a:r>
                  <a:rPr lang="en-US" dirty="0"/>
                  <a:t> sample;</a:t>
                </a:r>
              </a:p>
              <a:p>
                <a:r>
                  <a:rPr lang="en-US" dirty="0"/>
                  <a:t>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oMath>
                </a14:m>
                <a:r>
                  <a:rPr lang="en-US" dirty="0"/>
                  <a:t> is the predicted value of the </a:t>
                </a:r>
                <a:r>
                  <a:rPr lang="en-US" dirty="0" err="1"/>
                  <a:t>i-th</a:t>
                </a:r>
                <a:r>
                  <a:rPr lang="en-US" dirty="0"/>
                  <a:t> sample by cross-validation 	which  includes removing the set of </a:t>
                </a:r>
                <a:r>
                  <a:rPr lang="en-US" dirty="0" err="1"/>
                  <a:t>i-th</a:t>
                </a:r>
                <a:r>
                  <a:rPr lang="en-US" dirty="0"/>
                  <a:t> sample from the calibration 	set, building a model with the remaining samples, and applying the 	model to </a:t>
                </a:r>
                <a:r>
                  <a:rPr lang="en-US" dirty="0" err="1"/>
                  <a:t>i-th</a:t>
                </a:r>
                <a:r>
                  <a:rPr lang="en-US" dirty="0"/>
                  <a:t> sample.</a:t>
                </a:r>
              </a:p>
            </p:txBody>
          </p:sp>
        </mc:Choice>
        <mc:Fallback>
          <p:sp>
            <p:nvSpPr>
              <p:cNvPr id="13" name="TextBox 12">
                <a:extLst>
                  <a:ext uri="{FF2B5EF4-FFF2-40B4-BE49-F238E27FC236}">
                    <a16:creationId xmlns:a16="http://schemas.microsoft.com/office/drawing/2014/main" id="{D1D4024E-D632-604E-AAF0-BE718A0DF04C}"/>
                  </a:ext>
                </a:extLst>
              </p:cNvPr>
              <p:cNvSpPr txBox="1">
                <a:spLocks noRot="1" noChangeAspect="1" noMove="1" noResize="1" noEditPoints="1" noAdjustHandles="1" noChangeArrowheads="1" noChangeShapeType="1" noTextEdit="1"/>
              </p:cNvSpPr>
              <p:nvPr/>
            </p:nvSpPr>
            <p:spPr>
              <a:xfrm>
                <a:off x="628648" y="3111189"/>
                <a:ext cx="7417836" cy="1754326"/>
              </a:xfrm>
              <a:prstGeom prst="rect">
                <a:avLst/>
              </a:prstGeom>
              <a:blipFill>
                <a:blip r:embed="rId3"/>
                <a:stretch>
                  <a:fillRect l="-512" t="-1439" r="-683" b="-4317"/>
                </a:stretch>
              </a:blipFill>
            </p:spPr>
            <p:txBody>
              <a:bodyPr/>
              <a:lstStyle/>
              <a:p>
                <a:r>
                  <a:rPr lang="en-US">
                    <a:noFill/>
                  </a:rPr>
                  <a:t> </a:t>
                </a:r>
              </a:p>
            </p:txBody>
          </p:sp>
        </mc:Fallback>
      </mc:AlternateContent>
    </p:spTree>
    <p:extLst>
      <p:ext uri="{BB962C8B-B14F-4D97-AF65-F5344CB8AC3E}">
        <p14:creationId xmlns:p14="http://schemas.microsoft.com/office/powerpoint/2010/main" val="2903550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PLS algorithm</a:t>
            </a:r>
          </a:p>
        </p:txBody>
      </p:sp>
      <p:sp>
        <p:nvSpPr>
          <p:cNvPr id="8" name="Date Placeholder 7">
            <a:extLst>
              <a:ext uri="{FF2B5EF4-FFF2-40B4-BE49-F238E27FC236}">
                <a16:creationId xmlns:a16="http://schemas.microsoft.com/office/drawing/2014/main" id="{89CC1287-E170-C840-851B-BD35000701CB}"/>
              </a:ext>
            </a:extLst>
          </p:cNvPr>
          <p:cNvSpPr>
            <a:spLocks noGrp="1"/>
          </p:cNvSpPr>
          <p:nvPr>
            <p:ph type="dt" sz="half" idx="10"/>
          </p:nvPr>
        </p:nvSpPr>
        <p:spPr/>
        <p:txBody>
          <a:bodyPr/>
          <a:lstStyle/>
          <a:p>
            <a:fld id="{9226CB84-F3E3-D04C-97F0-75113BCA9A97}" type="datetime1">
              <a:rPr lang="en-GB" smtClean="0"/>
              <a:t>03/09/2019</a:t>
            </a:fld>
            <a:endParaRPr lang="en-US"/>
          </a:p>
        </p:txBody>
      </p:sp>
      <p:sp>
        <p:nvSpPr>
          <p:cNvPr id="9" name="Slide Number Placeholder 8">
            <a:extLst>
              <a:ext uri="{FF2B5EF4-FFF2-40B4-BE49-F238E27FC236}">
                <a16:creationId xmlns:a16="http://schemas.microsoft.com/office/drawing/2014/main" id="{B7930BA8-6C4B-C44A-BB3F-519CE60B7785}"/>
              </a:ext>
            </a:extLst>
          </p:cNvPr>
          <p:cNvSpPr>
            <a:spLocks noGrp="1"/>
          </p:cNvSpPr>
          <p:nvPr>
            <p:ph type="sldNum" sz="quarter" idx="12"/>
          </p:nvPr>
        </p:nvSpPr>
        <p:spPr/>
        <p:txBody>
          <a:bodyPr/>
          <a:lstStyle/>
          <a:p>
            <a:fld id="{CBED4ABB-E37D-5E48-BBFF-810696452091}" type="slidenum">
              <a:rPr lang="en-US" smtClean="0"/>
              <a:t>7</a:t>
            </a:fld>
            <a:endParaRPr lang="en-US"/>
          </a:p>
        </p:txBody>
      </p:sp>
      <p:sp>
        <p:nvSpPr>
          <p:cNvPr id="10" name="Footer Placeholder 9">
            <a:extLst>
              <a:ext uri="{FF2B5EF4-FFF2-40B4-BE49-F238E27FC236}">
                <a16:creationId xmlns:a16="http://schemas.microsoft.com/office/drawing/2014/main" id="{7A2C7A12-66B2-4842-A97C-B06CEF30C863}"/>
              </a:ext>
            </a:extLst>
          </p:cNvPr>
          <p:cNvSpPr>
            <a:spLocks noGrp="1"/>
          </p:cNvSpPr>
          <p:nvPr>
            <p:ph type="ftr" sz="quarter" idx="11"/>
          </p:nvPr>
        </p:nvSpPr>
        <p:spPr/>
        <p:txBody>
          <a:bodyPr/>
          <a:lstStyle/>
          <a:p>
            <a:r>
              <a:rPr lang="en-US"/>
              <a:t>The NIR corn data set</a:t>
            </a:r>
          </a:p>
        </p:txBody>
      </p:sp>
      <p:pic>
        <p:nvPicPr>
          <p:cNvPr id="4104" name="Picture 8">
            <a:extLst>
              <a:ext uri="{FF2B5EF4-FFF2-40B4-BE49-F238E27FC236}">
                <a16:creationId xmlns:a16="http://schemas.microsoft.com/office/drawing/2014/main" id="{C14D4AB5-1C29-A046-90E9-5AE6A73A1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170" y="2070770"/>
            <a:ext cx="3353659" cy="9484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A65C2E4-353A-5049-BA10-C3EE5F8832DF}"/>
              </a:ext>
            </a:extLst>
          </p:cNvPr>
          <p:cNvSpPr txBox="1"/>
          <p:nvPr/>
        </p:nvSpPr>
        <p:spPr>
          <a:xfrm>
            <a:off x="628650" y="1438960"/>
            <a:ext cx="5710474" cy="415498"/>
          </a:xfrm>
          <a:prstGeom prst="rect">
            <a:avLst/>
          </a:prstGeom>
          <a:noFill/>
        </p:spPr>
        <p:txBody>
          <a:bodyPr wrap="none" rtlCol="0">
            <a:spAutoFit/>
          </a:bodyPr>
          <a:lstStyle/>
          <a:p>
            <a:r>
              <a:rPr lang="en-US" sz="2100" dirty="0"/>
              <a:t>﻿the root mean square error of prediction (RMSEP):</a:t>
            </a:r>
          </a:p>
        </p:txBody>
      </p:sp>
      <p:sp>
        <p:nvSpPr>
          <p:cNvPr id="12" name="TextBox 11">
            <a:extLst>
              <a:ext uri="{FF2B5EF4-FFF2-40B4-BE49-F238E27FC236}">
                <a16:creationId xmlns:a16="http://schemas.microsoft.com/office/drawing/2014/main" id="{2A10BC64-E414-AB4C-9E01-766FD3A7C054}"/>
              </a:ext>
            </a:extLst>
          </p:cNvPr>
          <p:cNvSpPr txBox="1"/>
          <p:nvPr/>
        </p:nvSpPr>
        <p:spPr>
          <a:xfrm>
            <a:off x="6634065" y="2649894"/>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1E1BD43-4E5A-F84D-9163-F6FBF7C86415}"/>
                  </a:ext>
                </a:extLst>
              </p:cNvPr>
              <p:cNvSpPr txBox="1"/>
              <p:nvPr/>
            </p:nvSpPr>
            <p:spPr>
              <a:xfrm>
                <a:off x="781048" y="3263589"/>
                <a:ext cx="7417836" cy="923330"/>
              </a:xfrm>
              <a:prstGeom prst="rect">
                <a:avLst/>
              </a:prstGeom>
              <a:noFill/>
            </p:spPr>
            <p:txBody>
              <a:bodyPr wrap="square" rtlCol="0">
                <a:spAutoFit/>
              </a:bodyPr>
              <a:lstStyle/>
              <a:p>
                <a:r>
                  <a:rPr lang="en-US" dirty="0"/>
                  <a:t>Where : ﻿	m is ﻿the number of prediction sets;</a:t>
                </a:r>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𝑖</m:t>
                        </m:r>
                      </m:sub>
                    </m:sSub>
                    <m:r>
                      <a:rPr lang="en-US" i="1" dirty="0">
                        <a:latin typeface="Cambria Math" panose="02040503050406030204" pitchFamily="18" charset="0"/>
                      </a:rPr>
                      <m:t> </m:t>
                    </m:r>
                  </m:oMath>
                </a14:m>
                <a:r>
                  <a:rPr lang="en-US" dirty="0"/>
                  <a:t>is ﻿the experimental value of the </a:t>
                </a:r>
                <a:r>
                  <a:rPr lang="en-US" dirty="0" err="1"/>
                  <a:t>i-th</a:t>
                </a:r>
                <a:r>
                  <a:rPr lang="en-US" dirty="0"/>
                  <a:t> sample in the prediction set;</a:t>
                </a:r>
              </a:p>
              <a:p>
                <a:r>
                  <a:rPr lang="en-US" dirty="0"/>
                  <a:t>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oMath>
                </a14:m>
                <a:r>
                  <a:rPr lang="en-US" dirty="0"/>
                  <a:t> is ﻿the prediction value of model for the </a:t>
                </a:r>
                <a:r>
                  <a:rPr lang="en-US" dirty="0" err="1"/>
                  <a:t>i-th</a:t>
                </a:r>
                <a:r>
                  <a:rPr lang="en-US" dirty="0"/>
                  <a:t> sample.</a:t>
                </a:r>
              </a:p>
            </p:txBody>
          </p:sp>
        </mc:Choice>
        <mc:Fallback>
          <p:sp>
            <p:nvSpPr>
              <p:cNvPr id="16" name="TextBox 15">
                <a:extLst>
                  <a:ext uri="{FF2B5EF4-FFF2-40B4-BE49-F238E27FC236}">
                    <a16:creationId xmlns:a16="http://schemas.microsoft.com/office/drawing/2014/main" id="{F1E1BD43-4E5A-F84D-9163-F6FBF7C86415}"/>
                  </a:ext>
                </a:extLst>
              </p:cNvPr>
              <p:cNvSpPr txBox="1">
                <a:spLocks noRot="1" noChangeAspect="1" noMove="1" noResize="1" noEditPoints="1" noAdjustHandles="1" noChangeArrowheads="1" noChangeShapeType="1" noTextEdit="1"/>
              </p:cNvSpPr>
              <p:nvPr/>
            </p:nvSpPr>
            <p:spPr>
              <a:xfrm>
                <a:off x="781048" y="3263589"/>
                <a:ext cx="7417836" cy="923330"/>
              </a:xfrm>
              <a:prstGeom prst="rect">
                <a:avLst/>
              </a:prstGeom>
              <a:blipFill>
                <a:blip r:embed="rId3"/>
                <a:stretch>
                  <a:fillRect l="-512" t="-2703" b="-8108"/>
                </a:stretch>
              </a:blipFill>
            </p:spPr>
            <p:txBody>
              <a:bodyPr/>
              <a:lstStyle/>
              <a:p>
                <a:r>
                  <a:rPr lang="en-US">
                    <a:noFill/>
                  </a:rPr>
                  <a:t> </a:t>
                </a:r>
              </a:p>
            </p:txBody>
          </p:sp>
        </mc:Fallback>
      </mc:AlternateContent>
    </p:spTree>
    <p:extLst>
      <p:ext uri="{BB962C8B-B14F-4D97-AF65-F5344CB8AC3E}">
        <p14:creationId xmlns:p14="http://schemas.microsoft.com/office/powerpoint/2010/main" val="3553941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Loop times</a:t>
            </a:r>
          </a:p>
        </p:txBody>
      </p:sp>
      <p:pic>
        <p:nvPicPr>
          <p:cNvPr id="7" name="Picture 6">
            <a:extLst>
              <a:ext uri="{FF2B5EF4-FFF2-40B4-BE49-F238E27FC236}">
                <a16:creationId xmlns:a16="http://schemas.microsoft.com/office/drawing/2014/main" id="{2D8C7218-BFD2-0B4B-9E85-CCCC619F6B7A}"/>
              </a:ext>
            </a:extLst>
          </p:cNvPr>
          <p:cNvPicPr>
            <a:picLocks noChangeAspect="1"/>
          </p:cNvPicPr>
          <p:nvPr/>
        </p:nvPicPr>
        <p:blipFill>
          <a:blip r:embed="rId2"/>
          <a:stretch>
            <a:fillRect/>
          </a:stretch>
        </p:blipFill>
        <p:spPr>
          <a:xfrm>
            <a:off x="4572000" y="1136455"/>
            <a:ext cx="3532166" cy="3532167"/>
          </a:xfrm>
          <a:prstGeom prst="rect">
            <a:avLst/>
          </a:prstGeom>
        </p:spPr>
      </p:pic>
      <p:pic>
        <p:nvPicPr>
          <p:cNvPr id="8" name="Content Placeholder 4">
            <a:extLst>
              <a:ext uri="{FF2B5EF4-FFF2-40B4-BE49-F238E27FC236}">
                <a16:creationId xmlns:a16="http://schemas.microsoft.com/office/drawing/2014/main" id="{40BC5903-D7BF-DE4B-A456-5E688A6A6FD2}"/>
              </a:ext>
            </a:extLst>
          </p:cNvPr>
          <p:cNvPicPr>
            <a:picLocks noChangeAspect="1"/>
          </p:cNvPicPr>
          <p:nvPr/>
        </p:nvPicPr>
        <p:blipFill>
          <a:blip r:embed="rId3"/>
          <a:stretch>
            <a:fillRect/>
          </a:stretch>
        </p:blipFill>
        <p:spPr>
          <a:xfrm>
            <a:off x="1039834" y="1136455"/>
            <a:ext cx="3532166" cy="3532167"/>
          </a:xfrm>
          <a:prstGeom prst="rect">
            <a:avLst/>
          </a:prstGeom>
        </p:spPr>
      </p:pic>
      <p:sp>
        <p:nvSpPr>
          <p:cNvPr id="11" name="Date Placeholder 10">
            <a:extLst>
              <a:ext uri="{FF2B5EF4-FFF2-40B4-BE49-F238E27FC236}">
                <a16:creationId xmlns:a16="http://schemas.microsoft.com/office/drawing/2014/main" id="{58B0CC2C-1C42-AB44-B4FE-163205411CA5}"/>
              </a:ext>
            </a:extLst>
          </p:cNvPr>
          <p:cNvSpPr>
            <a:spLocks noGrp="1"/>
          </p:cNvSpPr>
          <p:nvPr>
            <p:ph type="dt" sz="half" idx="10"/>
          </p:nvPr>
        </p:nvSpPr>
        <p:spPr/>
        <p:txBody>
          <a:bodyPr/>
          <a:lstStyle/>
          <a:p>
            <a:fld id="{6701BC76-652C-2C46-985A-B6ED558D9839}" type="datetime1">
              <a:rPr lang="en-GB" smtClean="0"/>
              <a:t>02/09/2019</a:t>
            </a:fld>
            <a:endParaRPr lang="en-US"/>
          </a:p>
        </p:txBody>
      </p:sp>
      <p:sp>
        <p:nvSpPr>
          <p:cNvPr id="12" name="Slide Number Placeholder 11">
            <a:extLst>
              <a:ext uri="{FF2B5EF4-FFF2-40B4-BE49-F238E27FC236}">
                <a16:creationId xmlns:a16="http://schemas.microsoft.com/office/drawing/2014/main" id="{5D6EC4DC-EA48-7746-B265-6FE5FBB7834E}"/>
              </a:ext>
            </a:extLst>
          </p:cNvPr>
          <p:cNvSpPr>
            <a:spLocks noGrp="1"/>
          </p:cNvSpPr>
          <p:nvPr>
            <p:ph type="sldNum" sz="quarter" idx="12"/>
          </p:nvPr>
        </p:nvSpPr>
        <p:spPr/>
        <p:txBody>
          <a:bodyPr/>
          <a:lstStyle/>
          <a:p>
            <a:fld id="{CBED4ABB-E37D-5E48-BBFF-810696452091}" type="slidenum">
              <a:rPr lang="en-US" smtClean="0"/>
              <a:t>8</a:t>
            </a:fld>
            <a:endParaRPr lang="en-US"/>
          </a:p>
        </p:txBody>
      </p:sp>
      <p:sp>
        <p:nvSpPr>
          <p:cNvPr id="13" name="Footer Placeholder 12">
            <a:extLst>
              <a:ext uri="{FF2B5EF4-FFF2-40B4-BE49-F238E27FC236}">
                <a16:creationId xmlns:a16="http://schemas.microsoft.com/office/drawing/2014/main" id="{F728CA5B-195F-1B40-B5B7-36FBB5F77D8A}"/>
              </a:ext>
            </a:extLst>
          </p:cNvPr>
          <p:cNvSpPr>
            <a:spLocks noGrp="1"/>
          </p:cNvSpPr>
          <p:nvPr>
            <p:ph type="ftr" sz="quarter" idx="11"/>
          </p:nvPr>
        </p:nvSpPr>
        <p:spPr/>
        <p:txBody>
          <a:bodyPr/>
          <a:lstStyle/>
          <a:p>
            <a:r>
              <a:rPr lang="en-US"/>
              <a:t>The NIR corn data set</a:t>
            </a:r>
          </a:p>
        </p:txBody>
      </p:sp>
      <p:sp>
        <p:nvSpPr>
          <p:cNvPr id="14" name="Rectangle 13">
            <a:extLst>
              <a:ext uri="{FF2B5EF4-FFF2-40B4-BE49-F238E27FC236}">
                <a16:creationId xmlns:a16="http://schemas.microsoft.com/office/drawing/2014/main" id="{07C163A3-60F0-9642-8527-E585016B835A}"/>
              </a:ext>
            </a:extLst>
          </p:cNvPr>
          <p:cNvSpPr/>
          <p:nvPr/>
        </p:nvSpPr>
        <p:spPr>
          <a:xfrm>
            <a:off x="1702837" y="4643946"/>
            <a:ext cx="5738326" cy="369332"/>
          </a:xfrm>
          <a:prstGeom prst="rect">
            <a:avLst/>
          </a:prstGeom>
        </p:spPr>
        <p:txBody>
          <a:bodyPr wrap="square">
            <a:spAutoFit/>
          </a:bodyPr>
          <a:lstStyle/>
          <a:p>
            <a:r>
              <a:rPr lang="en-US" dirty="0"/>
              <a:t>Boxplot of RMSECV and RMSEP under different loop times</a:t>
            </a:r>
          </a:p>
        </p:txBody>
      </p:sp>
    </p:spTree>
    <p:extLst>
      <p:ext uri="{BB962C8B-B14F-4D97-AF65-F5344CB8AC3E}">
        <p14:creationId xmlns:p14="http://schemas.microsoft.com/office/powerpoint/2010/main" val="77894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6566-20D5-C84F-A540-03CCF20972A4}"/>
              </a:ext>
            </a:extLst>
          </p:cNvPr>
          <p:cNvSpPr>
            <a:spLocks noGrp="1"/>
          </p:cNvSpPr>
          <p:nvPr>
            <p:ph type="title"/>
          </p:nvPr>
        </p:nvSpPr>
        <p:spPr>
          <a:xfrm>
            <a:off x="0" y="1"/>
            <a:ext cx="9144000" cy="754144"/>
          </a:xfrm>
        </p:spPr>
        <p:txBody>
          <a:bodyPr/>
          <a:lstStyle/>
          <a:p>
            <a:r>
              <a:rPr lang="en-US" b="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Number of samples</a:t>
            </a:r>
          </a:p>
        </p:txBody>
      </p:sp>
      <p:pic>
        <p:nvPicPr>
          <p:cNvPr id="5" name="Content Placeholder 4" descr="A close up of a mans face&#10;&#10;Description automatically generated">
            <a:extLst>
              <a:ext uri="{FF2B5EF4-FFF2-40B4-BE49-F238E27FC236}">
                <a16:creationId xmlns:a16="http://schemas.microsoft.com/office/drawing/2014/main" id="{ACA06897-3B18-264A-B0E5-DC5CCC90CFF6}"/>
              </a:ext>
            </a:extLst>
          </p:cNvPr>
          <p:cNvPicPr>
            <a:picLocks noGrp="1" noChangeAspect="1"/>
          </p:cNvPicPr>
          <p:nvPr>
            <p:ph idx="1"/>
          </p:nvPr>
        </p:nvPicPr>
        <p:blipFill>
          <a:blip r:embed="rId3"/>
          <a:stretch>
            <a:fillRect/>
          </a:stretch>
        </p:blipFill>
        <p:spPr>
          <a:xfrm>
            <a:off x="1039835" y="946959"/>
            <a:ext cx="3532165" cy="3532165"/>
          </a:xfrm>
        </p:spPr>
      </p:pic>
      <p:pic>
        <p:nvPicPr>
          <p:cNvPr id="8" name="Picture 7" descr="A close up of a piece of paper&#10;&#10;Description automatically generated">
            <a:extLst>
              <a:ext uri="{FF2B5EF4-FFF2-40B4-BE49-F238E27FC236}">
                <a16:creationId xmlns:a16="http://schemas.microsoft.com/office/drawing/2014/main" id="{FB5B04DD-6C36-8344-9336-88BCE8E3A95C}"/>
              </a:ext>
            </a:extLst>
          </p:cNvPr>
          <p:cNvPicPr>
            <a:picLocks noChangeAspect="1"/>
          </p:cNvPicPr>
          <p:nvPr/>
        </p:nvPicPr>
        <p:blipFill>
          <a:blip r:embed="rId4"/>
          <a:stretch>
            <a:fillRect/>
          </a:stretch>
        </p:blipFill>
        <p:spPr>
          <a:xfrm>
            <a:off x="4572000" y="946960"/>
            <a:ext cx="3532165" cy="3532165"/>
          </a:xfrm>
          <a:prstGeom prst="rect">
            <a:avLst/>
          </a:prstGeom>
        </p:spPr>
      </p:pic>
      <p:sp>
        <p:nvSpPr>
          <p:cNvPr id="11" name="Date Placeholder 10">
            <a:extLst>
              <a:ext uri="{FF2B5EF4-FFF2-40B4-BE49-F238E27FC236}">
                <a16:creationId xmlns:a16="http://schemas.microsoft.com/office/drawing/2014/main" id="{5A488DA1-0F54-EA48-99A3-11BB5BCAD221}"/>
              </a:ext>
            </a:extLst>
          </p:cNvPr>
          <p:cNvSpPr>
            <a:spLocks noGrp="1"/>
          </p:cNvSpPr>
          <p:nvPr>
            <p:ph type="dt" sz="half" idx="10"/>
          </p:nvPr>
        </p:nvSpPr>
        <p:spPr/>
        <p:txBody>
          <a:bodyPr/>
          <a:lstStyle/>
          <a:p>
            <a:fld id="{31C73554-FFA5-144B-97CF-860FE9D5844D}" type="datetime1">
              <a:rPr lang="en-GB" smtClean="0"/>
              <a:t>02/09/2019</a:t>
            </a:fld>
            <a:endParaRPr lang="en-US"/>
          </a:p>
        </p:txBody>
      </p:sp>
      <p:sp>
        <p:nvSpPr>
          <p:cNvPr id="12" name="Slide Number Placeholder 11">
            <a:extLst>
              <a:ext uri="{FF2B5EF4-FFF2-40B4-BE49-F238E27FC236}">
                <a16:creationId xmlns:a16="http://schemas.microsoft.com/office/drawing/2014/main" id="{F382F598-8E08-4143-BD3E-F64110AEEF9E}"/>
              </a:ext>
            </a:extLst>
          </p:cNvPr>
          <p:cNvSpPr>
            <a:spLocks noGrp="1"/>
          </p:cNvSpPr>
          <p:nvPr>
            <p:ph type="sldNum" sz="quarter" idx="12"/>
          </p:nvPr>
        </p:nvSpPr>
        <p:spPr/>
        <p:txBody>
          <a:bodyPr/>
          <a:lstStyle/>
          <a:p>
            <a:fld id="{CBED4ABB-E37D-5E48-BBFF-810696452091}" type="slidenum">
              <a:rPr lang="en-US" smtClean="0"/>
              <a:t>9</a:t>
            </a:fld>
            <a:endParaRPr lang="en-US"/>
          </a:p>
        </p:txBody>
      </p:sp>
      <p:sp>
        <p:nvSpPr>
          <p:cNvPr id="13" name="Footer Placeholder 12">
            <a:extLst>
              <a:ext uri="{FF2B5EF4-FFF2-40B4-BE49-F238E27FC236}">
                <a16:creationId xmlns:a16="http://schemas.microsoft.com/office/drawing/2014/main" id="{1588000D-A2B3-F444-A685-0461DEDD537F}"/>
              </a:ext>
            </a:extLst>
          </p:cNvPr>
          <p:cNvSpPr>
            <a:spLocks noGrp="1"/>
          </p:cNvSpPr>
          <p:nvPr>
            <p:ph type="ftr" sz="quarter" idx="11"/>
          </p:nvPr>
        </p:nvSpPr>
        <p:spPr/>
        <p:txBody>
          <a:bodyPr/>
          <a:lstStyle/>
          <a:p>
            <a:r>
              <a:rPr lang="en-US"/>
              <a:t>The NIR corn data set</a:t>
            </a:r>
          </a:p>
        </p:txBody>
      </p:sp>
      <p:sp>
        <p:nvSpPr>
          <p:cNvPr id="14" name="Rectangle 13">
            <a:extLst>
              <a:ext uri="{FF2B5EF4-FFF2-40B4-BE49-F238E27FC236}">
                <a16:creationId xmlns:a16="http://schemas.microsoft.com/office/drawing/2014/main" id="{7F86631B-931E-9E4C-8D58-C46B7BCF7510}"/>
              </a:ext>
            </a:extLst>
          </p:cNvPr>
          <p:cNvSpPr/>
          <p:nvPr/>
        </p:nvSpPr>
        <p:spPr>
          <a:xfrm>
            <a:off x="1050568" y="4671938"/>
            <a:ext cx="7042863" cy="369332"/>
          </a:xfrm>
          <a:prstGeom prst="rect">
            <a:avLst/>
          </a:prstGeom>
        </p:spPr>
        <p:txBody>
          <a:bodyPr wrap="square">
            <a:spAutoFit/>
          </a:bodyPr>
          <a:lstStyle/>
          <a:p>
            <a:r>
              <a:rPr lang="en-US" dirty="0"/>
              <a:t>Boxplot of RMSECV and RMSEP under different number of calibration set</a:t>
            </a:r>
          </a:p>
        </p:txBody>
      </p:sp>
    </p:spTree>
    <p:extLst>
      <p:ext uri="{BB962C8B-B14F-4D97-AF65-F5344CB8AC3E}">
        <p14:creationId xmlns:p14="http://schemas.microsoft.com/office/powerpoint/2010/main" val="235462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TotalTime>
  <Words>699</Words>
  <Application>Microsoft Macintosh PowerPoint</Application>
  <PresentationFormat>On-screen Show (4:3)</PresentationFormat>
  <Paragraphs>205</Paragraphs>
  <Slides>26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Cambria Math</vt:lpstr>
      <vt:lpstr>Office Theme</vt:lpstr>
      <vt:lpstr>The NIR corn data set  Hongwei PENG</vt:lpstr>
      <vt:lpstr> Datasets</vt:lpstr>
      <vt:lpstr> Datasets</vt:lpstr>
      <vt:lpstr> Parallel computing and HPC</vt:lpstr>
      <vt:lpstr> PLS algorithm</vt:lpstr>
      <vt:lpstr> PLS algorithm</vt:lpstr>
      <vt:lpstr> PLS algorithm</vt:lpstr>
      <vt:lpstr> Loop times</vt:lpstr>
      <vt:lpstr> Number of samples</vt:lpstr>
      <vt:lpstr> Number of samples</vt:lpstr>
      <vt:lpstr> Number of components</vt:lpstr>
      <vt:lpstr> Number of components</vt:lpstr>
      <vt:lpstr> Pre-treatment</vt:lpstr>
      <vt:lpstr>PowerPoint Presentation</vt:lpstr>
      <vt:lpstr>PowerPoint Presentation</vt:lpstr>
      <vt:lpstr> Pre-treatment</vt:lpstr>
      <vt:lpstr> Cross-validation</vt:lpstr>
      <vt:lpstr> Cross-validation</vt:lpstr>
      <vt:lpstr> Cross-validation</vt:lpstr>
      <vt:lpstr> Cross-validation</vt:lpstr>
      <vt:lpstr> Cross-validation</vt:lpstr>
      <vt:lpstr> Cross-validation</vt:lpstr>
      <vt:lpstr> Compare with papers</vt:lpstr>
      <vt:lpstr> Developed method’s F-test</vt:lpstr>
      <vt:lpstr> Developed method’s F-test</vt:lpstr>
      <vt:lpstr> Developed method’s F-test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NIR corn data set  Hongwei PENG</dc:title>
  <dc:creator>彭 儒彬</dc:creator>
  <cp:lastModifiedBy>彭 儒彬</cp:lastModifiedBy>
  <cp:revision>30</cp:revision>
  <cp:lastPrinted>2019-09-02T23:37:40Z</cp:lastPrinted>
  <dcterms:created xsi:type="dcterms:W3CDTF">2019-09-02T19:06:54Z</dcterms:created>
  <dcterms:modified xsi:type="dcterms:W3CDTF">2019-09-03T03:20:11Z</dcterms:modified>
</cp:coreProperties>
</file>